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1"/>
  </p:notesMasterIdLst>
  <p:sldIdLst>
    <p:sldId id="257" r:id="rId2"/>
    <p:sldId id="290" r:id="rId3"/>
    <p:sldId id="291" r:id="rId4"/>
    <p:sldId id="292" r:id="rId5"/>
    <p:sldId id="293" r:id="rId6"/>
    <p:sldId id="294" r:id="rId7"/>
    <p:sldId id="295" r:id="rId8"/>
    <p:sldId id="366" r:id="rId9"/>
    <p:sldId id="367" r:id="rId10"/>
    <p:sldId id="362" r:id="rId11"/>
    <p:sldId id="273" r:id="rId12"/>
    <p:sldId id="275" r:id="rId13"/>
    <p:sldId id="276" r:id="rId14"/>
    <p:sldId id="287" r:id="rId15"/>
    <p:sldId id="277" r:id="rId16"/>
    <p:sldId id="364" r:id="rId17"/>
    <p:sldId id="316" r:id="rId18"/>
    <p:sldId id="365" r:id="rId19"/>
    <p:sldId id="315" r:id="rId20"/>
    <p:sldId id="331" r:id="rId21"/>
    <p:sldId id="298" r:id="rId22"/>
    <p:sldId id="299" r:id="rId23"/>
    <p:sldId id="296" r:id="rId24"/>
    <p:sldId id="343" r:id="rId25"/>
    <p:sldId id="360" r:id="rId26"/>
    <p:sldId id="302" r:id="rId27"/>
    <p:sldId id="337" r:id="rId28"/>
    <p:sldId id="281" r:id="rId29"/>
    <p:sldId id="280" r:id="rId30"/>
    <p:sldId id="377" r:id="rId31"/>
    <p:sldId id="341" r:id="rId32"/>
    <p:sldId id="375" r:id="rId33"/>
    <p:sldId id="283" r:id="rId34"/>
    <p:sldId id="340" r:id="rId35"/>
    <p:sldId id="284" r:id="rId36"/>
    <p:sldId id="304" r:id="rId37"/>
    <p:sldId id="318" r:id="rId38"/>
    <p:sldId id="371" r:id="rId39"/>
    <p:sldId id="376" r:id="rId40"/>
  </p:sldIdLst>
  <p:sldSz cx="12192000" cy="6858000"/>
  <p:notesSz cx="6858000" cy="9144000"/>
  <p:embeddedFontLst>
    <p:embeddedFont>
      <p:font typeface="Arial Narrow" panose="020B0606020202030204" pitchFamily="3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Rubik" pitchFamily="2" charset="-79"/>
      <p:regular r:id="rId56"/>
      <p:bold r:id="rId57"/>
      <p:italic r:id="rId58"/>
      <p:boldItalic r:id="rId59"/>
    </p:embeddedFont>
    <p:embeddedFont>
      <p:font typeface="Rubik SemiBold" pitchFamily="2" charset="-79"/>
      <p:bold r:id="rId60"/>
      <p:boldItalic r:id="rId61"/>
    </p:embeddedFont>
  </p:embeddedFontLst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F39C8FC-2B25-4997-AFFA-EDBA22BF4C38}">
          <p14:sldIdLst>
            <p14:sldId id="257"/>
            <p14:sldId id="290"/>
            <p14:sldId id="291"/>
            <p14:sldId id="292"/>
            <p14:sldId id="293"/>
            <p14:sldId id="294"/>
            <p14:sldId id="295"/>
            <p14:sldId id="366"/>
            <p14:sldId id="367"/>
            <p14:sldId id="362"/>
          </p14:sldIdLst>
        </p14:section>
        <p14:section name="Dataset" id="{BF67366E-A9E6-481B-AD41-6686557B515B}">
          <p14:sldIdLst>
            <p14:sldId id="273"/>
            <p14:sldId id="275"/>
            <p14:sldId id="276"/>
            <p14:sldId id="287"/>
            <p14:sldId id="277"/>
            <p14:sldId id="364"/>
            <p14:sldId id="316"/>
            <p14:sldId id="365"/>
            <p14:sldId id="315"/>
            <p14:sldId id="331"/>
            <p14:sldId id="298"/>
            <p14:sldId id="299"/>
          </p14:sldIdLst>
        </p14:section>
        <p14:section name="Trees" id="{071EF10C-682F-47DF-82FC-07299425A05F}">
          <p14:sldIdLst>
            <p14:sldId id="296"/>
            <p14:sldId id="343"/>
            <p14:sldId id="360"/>
            <p14:sldId id="302"/>
            <p14:sldId id="337"/>
            <p14:sldId id="281"/>
            <p14:sldId id="280"/>
            <p14:sldId id="377"/>
            <p14:sldId id="341"/>
            <p14:sldId id="375"/>
            <p14:sldId id="283"/>
            <p14:sldId id="340"/>
            <p14:sldId id="284"/>
            <p14:sldId id="304"/>
            <p14:sldId id="318"/>
            <p14:sldId id="371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4A6A"/>
    <a:srgbClr val="3EBDF5"/>
    <a:srgbClr val="002060"/>
    <a:srgbClr val="7373C0"/>
    <a:srgbClr val="4472C4"/>
    <a:srgbClr val="F4F9FE"/>
    <a:srgbClr val="ACAEB3"/>
    <a:srgbClr val="000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5" autoAdjust="0"/>
    <p:restoredTop sz="89761" autoAdjust="0"/>
  </p:normalViewPr>
  <p:slideViewPr>
    <p:cSldViewPr snapToGrid="0">
      <p:cViewPr varScale="1">
        <p:scale>
          <a:sx n="97" d="100"/>
          <a:sy n="97" d="100"/>
        </p:scale>
        <p:origin x="2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F6469-F43D-4E55-AD7C-A1C351BB7127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3ACE6-9665-4A01-8821-D9B50F25169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3648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2150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28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1050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12652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7627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8120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33577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6502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1077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7051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6005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5434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25193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2622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72488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36377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26858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44402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43711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47784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4923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30047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10500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417759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187308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32258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550960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621937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20387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691252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213930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64191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49924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6513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745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13461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6502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6455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7565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73C1F-3F80-4186-B893-12F4F4B99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60CDA-C5FF-4776-837E-1B87A9C70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5234A-7794-45BD-8B6B-E01130D9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4D9FF-CB0C-4372-8C03-08F9AE879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BF8B7-946D-41EC-A5E0-25123F97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330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EBB20-754E-48B3-A02C-65BD8CEF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65127-BF88-41C1-B0B5-38CC435D79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70F15-C5B1-417F-9752-EC24F860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282E2-F776-4529-B1BB-0245727A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8BBFB-B128-4B69-88D7-6A5880A1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8346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BD2DD-708B-4B37-880B-79CFF6CDB7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56908-BC46-4DC3-882B-7F1E29863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D1E10-3D3F-4975-A73F-2989BABD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C8BC6-2258-49C6-A3A8-5B444ABB4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B486E-E364-4E54-AF55-6212F5F7F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961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23CC-F461-470B-96FC-684962CB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E6137-4156-4876-8359-05F81E52E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22F3A-7EFC-489C-9D32-5B3E0E4A2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D5DF3-A4C6-4A40-981D-1E2EB981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6F864-80BE-463F-BD55-183B508A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1690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ACCB0-97EC-4675-8AAA-D8B638779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5ADC2-FCE2-4EE7-879B-831BA4B15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4B77-62E6-401E-9D98-120553E48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60A80-945F-464C-8FB5-5FE52FF1C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D7683-D8FF-4376-A183-BDCDF08DD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74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60FB-4E20-4D5A-BD80-59570802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C027E-3AFB-4E53-8E61-C13428400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48006-C975-4CF7-B2BE-BB222302E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C6434-3500-41C5-B049-D94D7336F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ECD5E-1ABF-4C72-8984-CF1DC9D5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70469-9F1D-4E66-A205-0920DD91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139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EB67-9EB0-4761-A893-C8F624C8A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C0FC0-CBC0-42C8-8DDC-42F77C48C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4A31F-A9C6-4D2B-957F-357F9759B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37DE63-2440-4AC0-B7FF-C748EED09C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F94E8-FAD0-4974-AA5E-9D9214C5DD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3B01F1-13A8-4357-B5E0-0BF64900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0C957F-F03C-4496-AAAE-BAB90FFC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41757-BB5B-4B06-9C4F-06126E40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37966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FF9F-4A6A-49A1-8DEC-5BF31C46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8ABC3-7906-4099-B46C-F71C30DFD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A914C-4ADF-4F22-ABAF-394BE3823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EDCAE-D4CF-4F50-B8B2-0368F7CC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0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7D4E8B-6722-4885-B34E-172A79C9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270AE-EC56-4CC5-88E9-0024CD7A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35D52-590B-4DE8-B644-E9E28AF4E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591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D41A5-CA72-4154-8C1A-85AFE1CE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06B1F-A11B-4DBA-A108-13FEDFF9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E0A08-6934-46E7-BB25-18F3F622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83E90-B7C2-4ACF-A24A-98D42451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17557-4E2E-412D-9CE7-4093F0463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9BEB7-6CFA-40B3-9608-4BDA8307C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1863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E62A-86D7-4376-BE3C-9C9CD9797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A0C0B3-A0F3-4F8F-8BE9-CD2B53708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14F63-FBCD-4F5F-BBC0-CDFBC321E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260A2-8B3E-4EB1-B311-34418DE4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D1975-1409-471F-9982-AB9A5FBA8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F3C5B-7415-432E-8529-094071FD5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64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02C29D-0260-445D-A733-17661F3C1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74A08-AA21-4D31-8E68-99596D5A6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2DB02-6555-49DC-A263-EF9A4281C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4030A-D22F-4E41-872B-B79FBDB91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50748-3421-45F9-802C-0262E2EBE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5878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9.svg"/><Relationship Id="rId10" Type="http://schemas.openxmlformats.org/officeDocument/2006/relationships/image" Target="../media/image32.svg"/><Relationship Id="rId4" Type="http://schemas.openxmlformats.org/officeDocument/2006/relationships/image" Target="../media/image8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12" Type="http://schemas.openxmlformats.org/officeDocument/2006/relationships/image" Target="../media/image46.pn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9.svg"/><Relationship Id="rId15" Type="http://schemas.openxmlformats.org/officeDocument/2006/relationships/image" Target="../media/image49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9.sv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570969-8C23-46A2-B831-DE47A9533C00}"/>
              </a:ext>
            </a:extLst>
          </p:cNvPr>
          <p:cNvSpPr/>
          <p:nvPr/>
        </p:nvSpPr>
        <p:spPr>
          <a:xfrm>
            <a:off x="0" y="6433991"/>
            <a:ext cx="12192000" cy="424009"/>
          </a:xfrm>
          <a:prstGeom prst="rect">
            <a:avLst/>
          </a:prstGeom>
          <a:solidFill>
            <a:srgbClr val="031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5E246DB0-B315-43EF-9B9A-1AF11AB7D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4339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406FCA9-B9F5-4439-BAB3-17B86DC5ECDC}"/>
              </a:ext>
            </a:extLst>
          </p:cNvPr>
          <p:cNvSpPr/>
          <p:nvPr/>
        </p:nvSpPr>
        <p:spPr>
          <a:xfrm>
            <a:off x="-1" y="5794408"/>
            <a:ext cx="12192000" cy="106359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EE875-BC76-48DF-B207-97A91FF32B55}"/>
              </a:ext>
            </a:extLst>
          </p:cNvPr>
          <p:cNvSpPr txBox="1"/>
          <p:nvPr/>
        </p:nvSpPr>
        <p:spPr>
          <a:xfrm>
            <a:off x="76416" y="70520"/>
            <a:ext cx="2618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n w="0">
                  <a:noFill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https://ai4mi.epotentia.com</a:t>
            </a:r>
            <a:endParaRPr lang="en-BE" sz="1600" b="1" dirty="0">
              <a:ln w="0">
                <a:noFill/>
              </a:ln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81E00-C5A4-4C7E-977A-A26FBB0F09F4}"/>
              </a:ext>
            </a:extLst>
          </p:cNvPr>
          <p:cNvSpPr txBox="1"/>
          <p:nvPr/>
        </p:nvSpPr>
        <p:spPr>
          <a:xfrm>
            <a:off x="2379859" y="4081111"/>
            <a:ext cx="71513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rPr>
              <a:t>Hands-on session 1</a:t>
            </a:r>
          </a:p>
          <a:p>
            <a:r>
              <a:rPr lang="en-US" sz="24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Steel defect classification with machine learning</a:t>
            </a:r>
            <a:endParaRPr lang="en-BE" sz="2400" dirty="0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D1DDBF-FF68-4D93-B29C-13ABC1AD7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3698" y="6036775"/>
            <a:ext cx="4063469" cy="590862"/>
          </a:xfrm>
          <a:prstGeom prst="rect">
            <a:avLst/>
          </a:prstGeom>
        </p:spPr>
      </p:pic>
      <p:pic>
        <p:nvPicPr>
          <p:cNvPr id="1032" name="Picture 8" descr="[webp-to-png output image]">
            <a:extLst>
              <a:ext uri="{FF2B5EF4-FFF2-40B4-BE49-F238E27FC236}">
                <a16:creationId xmlns:a16="http://schemas.microsoft.com/office/drawing/2014/main" id="{2DCE4679-E5C3-4A66-B9AC-ACEAA03A2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49" y="5832714"/>
            <a:ext cx="379095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81E54-6A2F-4BC2-B926-AA073DB79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5" y="5995740"/>
            <a:ext cx="2226054" cy="636015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A49D1250-26DB-423C-9D4B-B532C0F48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700" y="5981344"/>
            <a:ext cx="1596495" cy="72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67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8">
            <a:extLst>
              <a:ext uri="{FF2B5EF4-FFF2-40B4-BE49-F238E27FC236}">
                <a16:creationId xmlns:a16="http://schemas.microsoft.com/office/drawing/2014/main" id="{B442BC64-F7B1-4626-8788-4D62F7D5DBAD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hoek 8">
            <a:extLst>
              <a:ext uri="{FF2B5EF4-FFF2-40B4-BE49-F238E27FC236}">
                <a16:creationId xmlns:a16="http://schemas.microsoft.com/office/drawing/2014/main" id="{AC5FEBB6-AB82-4B89-AED7-5AA7E17C7A9D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hoek 8">
            <a:extLst>
              <a:ext uri="{FF2B5EF4-FFF2-40B4-BE49-F238E27FC236}">
                <a16:creationId xmlns:a16="http://schemas.microsoft.com/office/drawing/2014/main" id="{BD6CCC1B-1728-491B-BC17-43E28DC74E3C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39762C0-3877-46F3-B578-860466989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7" name="Tekstvak 9">
            <a:extLst>
              <a:ext uri="{FF2B5EF4-FFF2-40B4-BE49-F238E27FC236}">
                <a16:creationId xmlns:a16="http://schemas.microsoft.com/office/drawing/2014/main" id="{6EDBA9E6-1F75-4B5C-B055-5CD2736202DA}"/>
              </a:ext>
            </a:extLst>
          </p:cNvPr>
          <p:cNvSpPr txBox="1"/>
          <p:nvPr/>
        </p:nvSpPr>
        <p:spPr>
          <a:xfrm>
            <a:off x="2707893" y="6150312"/>
            <a:ext cx="677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Part of the pipeline needs to run in production</a:t>
            </a: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D8CD2983-4546-4DB1-9A81-2D2905946D37}"/>
              </a:ext>
            </a:extLst>
          </p:cNvPr>
          <p:cNvSpPr txBox="1"/>
          <p:nvPr/>
        </p:nvSpPr>
        <p:spPr>
          <a:xfrm>
            <a:off x="1162050" y="1073336"/>
            <a:ext cx="9995154" cy="441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Analyze the features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(optional) Add more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Choose a model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Optimize the model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Evaluate the results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Interpret with explainable AI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BCF69FE9-310B-4B65-99A5-2B5DD4D85D92}"/>
              </a:ext>
            </a:extLst>
          </p:cNvPr>
          <p:cNvSpPr txBox="1"/>
          <p:nvPr/>
        </p:nvSpPr>
        <p:spPr>
          <a:xfrm>
            <a:off x="1162050" y="341935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This session</a:t>
            </a:r>
          </a:p>
        </p:txBody>
      </p:sp>
    </p:spTree>
    <p:extLst>
      <p:ext uri="{BB962C8B-B14F-4D97-AF65-F5344CB8AC3E}">
        <p14:creationId xmlns:p14="http://schemas.microsoft.com/office/powerpoint/2010/main" val="2758459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ogo 4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ogo 3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ogo 2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Logo 1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1" name="Text">
            <a:extLst>
              <a:ext uri="{FF2B5EF4-FFF2-40B4-BE49-F238E27FC236}">
                <a16:creationId xmlns:a16="http://schemas.microsoft.com/office/drawing/2014/main" id="{9CE855D4-C63E-4937-A868-3721B03F5406}"/>
              </a:ext>
            </a:extLst>
          </p:cNvPr>
          <p:cNvSpPr txBox="1"/>
          <p:nvPr/>
        </p:nvSpPr>
        <p:spPr>
          <a:xfrm>
            <a:off x="6793414" y="1073336"/>
            <a:ext cx="4363790" cy="441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What is the dataset?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Where did it come from?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Who made it?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What are the inputs?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What are the outputs?</a:t>
            </a:r>
          </a:p>
        </p:txBody>
      </p:sp>
      <p:pic>
        <p:nvPicPr>
          <p:cNvPr id="33" name="PLATE">
            <a:extLst>
              <a:ext uri="{FF2B5EF4-FFF2-40B4-BE49-F238E27FC236}">
                <a16:creationId xmlns:a16="http://schemas.microsoft.com/office/drawing/2014/main" id="{4E0F2A10-ABB9-4BF5-8729-894D97930A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44" y="1141476"/>
            <a:ext cx="4575048" cy="4575048"/>
          </a:xfrm>
          <a:prstGeom prst="rect">
            <a:avLst/>
          </a:prstGeom>
        </p:spPr>
      </p:pic>
      <p:sp>
        <p:nvSpPr>
          <p:cNvPr id="49" name="plate">
            <a:extLst>
              <a:ext uri="{FF2B5EF4-FFF2-40B4-BE49-F238E27FC236}">
                <a16:creationId xmlns:a16="http://schemas.microsoft.com/office/drawing/2014/main" id="{E11C47DB-F8DF-4A17-B4DE-4742D0B1EF4C}"/>
              </a:ext>
            </a:extLst>
          </p:cNvPr>
          <p:cNvSpPr/>
          <p:nvPr/>
        </p:nvSpPr>
        <p:spPr>
          <a:xfrm>
            <a:off x="1198444" y="1141474"/>
            <a:ext cx="4583232" cy="457504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grpSp>
        <p:nvGrpSpPr>
          <p:cNvPr id="58" name="line">
            <a:extLst>
              <a:ext uri="{FF2B5EF4-FFF2-40B4-BE49-F238E27FC236}">
                <a16:creationId xmlns:a16="http://schemas.microsoft.com/office/drawing/2014/main" id="{43F989C9-4BE1-449F-B1E8-E5537FE4EF8A}"/>
              </a:ext>
            </a:extLst>
          </p:cNvPr>
          <p:cNvGrpSpPr/>
          <p:nvPr/>
        </p:nvGrpSpPr>
        <p:grpSpPr>
          <a:xfrm>
            <a:off x="2044748" y="5731729"/>
            <a:ext cx="859692" cy="530511"/>
            <a:chOff x="1779572" y="5731729"/>
            <a:chExt cx="859692" cy="530511"/>
          </a:xfrm>
        </p:grpSpPr>
        <p:cxnSp>
          <p:nvCxnSpPr>
            <p:cNvPr id="50" name="line">
              <a:extLst>
                <a:ext uri="{FF2B5EF4-FFF2-40B4-BE49-F238E27FC236}">
                  <a16:creationId xmlns:a16="http://schemas.microsoft.com/office/drawing/2014/main" id="{BD7F951C-346F-4CA3-91E5-43DCEA7611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9572" y="6262240"/>
              <a:ext cx="859692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line">
              <a:extLst>
                <a:ext uri="{FF2B5EF4-FFF2-40B4-BE49-F238E27FC236}">
                  <a16:creationId xmlns:a16="http://schemas.microsoft.com/office/drawing/2014/main" id="{949AF48A-F403-4B1D-B9A2-0AC6D48E4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273" y="5731729"/>
              <a:ext cx="0" cy="530511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line">
            <a:extLst>
              <a:ext uri="{FF2B5EF4-FFF2-40B4-BE49-F238E27FC236}">
                <a16:creationId xmlns:a16="http://schemas.microsoft.com/office/drawing/2014/main" id="{1F7964F9-C48A-40DB-8A40-D0FE9F8FF64F}"/>
              </a:ext>
            </a:extLst>
          </p:cNvPr>
          <p:cNvCxnSpPr/>
          <p:nvPr/>
        </p:nvCxnSpPr>
        <p:spPr>
          <a:xfrm flipH="1">
            <a:off x="1921082" y="4525410"/>
            <a:ext cx="277063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line">
            <a:extLst>
              <a:ext uri="{FF2B5EF4-FFF2-40B4-BE49-F238E27FC236}">
                <a16:creationId xmlns:a16="http://schemas.microsoft.com/office/drawing/2014/main" id="{E59772F1-AD66-44F2-AA86-A934C1A33125}"/>
              </a:ext>
            </a:extLst>
          </p:cNvPr>
          <p:cNvCxnSpPr/>
          <p:nvPr/>
        </p:nvCxnSpPr>
        <p:spPr>
          <a:xfrm flipH="1">
            <a:off x="2590420" y="2826611"/>
            <a:ext cx="277063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efect">
            <a:extLst>
              <a:ext uri="{FF2B5EF4-FFF2-40B4-BE49-F238E27FC236}">
                <a16:creationId xmlns:a16="http://schemas.microsoft.com/office/drawing/2014/main" id="{7C1895DE-A8A2-4C8C-ADFF-8D86D5C2E50C}"/>
              </a:ext>
            </a:extLst>
          </p:cNvPr>
          <p:cNvSpPr/>
          <p:nvPr/>
        </p:nvSpPr>
        <p:spPr>
          <a:xfrm>
            <a:off x="2057448" y="2514600"/>
            <a:ext cx="338328" cy="15910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pic>
        <p:nvPicPr>
          <p:cNvPr id="41" name="L47">
            <a:extLst>
              <a:ext uri="{FF2B5EF4-FFF2-40B4-BE49-F238E27FC236}">
                <a16:creationId xmlns:a16="http://schemas.microsoft.com/office/drawing/2014/main" id="{9D9C3480-89E4-477A-BF34-195E2946B3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7935" y="4039567"/>
            <a:ext cx="971686" cy="971686"/>
          </a:xfrm>
          <a:prstGeom prst="rect">
            <a:avLst/>
          </a:prstGeom>
          <a:effectLst>
            <a:glow rad="38100">
              <a:srgbClr val="FFC000"/>
            </a:glow>
          </a:effectLst>
        </p:spPr>
      </p:pic>
      <p:pic>
        <p:nvPicPr>
          <p:cNvPr id="43" name="L58">
            <a:extLst>
              <a:ext uri="{FF2B5EF4-FFF2-40B4-BE49-F238E27FC236}">
                <a16:creationId xmlns:a16="http://schemas.microsoft.com/office/drawing/2014/main" id="{BE0935F1-B21C-4A40-8B74-44421B45A3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2940" y="5784330"/>
            <a:ext cx="962159" cy="962159"/>
          </a:xfrm>
          <a:prstGeom prst="rect">
            <a:avLst/>
          </a:prstGeom>
          <a:effectLst>
            <a:glow rad="38100">
              <a:srgbClr val="FFC000"/>
            </a:glow>
          </a:effectLst>
        </p:spPr>
      </p:pic>
      <p:pic>
        <p:nvPicPr>
          <p:cNvPr id="45" name="L95">
            <a:extLst>
              <a:ext uri="{FF2B5EF4-FFF2-40B4-BE49-F238E27FC236}">
                <a16:creationId xmlns:a16="http://schemas.microsoft.com/office/drawing/2014/main" id="{CC2D7B1E-89C9-47BD-97B1-43C09C928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1447" y="2345531"/>
            <a:ext cx="962159" cy="962159"/>
          </a:xfrm>
          <a:prstGeom prst="rect">
            <a:avLst/>
          </a:prstGeom>
          <a:effectLst>
            <a:glow rad="38100">
              <a:srgbClr val="FFC000"/>
            </a:glow>
          </a:effectLst>
        </p:spPr>
      </p:pic>
      <p:sp>
        <p:nvSpPr>
          <p:cNvPr id="19" name="Title">
            <a:extLst>
              <a:ext uri="{FF2B5EF4-FFF2-40B4-BE49-F238E27FC236}">
                <a16:creationId xmlns:a16="http://schemas.microsoft.com/office/drawing/2014/main" id="{436FC4BC-D647-4AF2-AC24-F7D559926726}"/>
              </a:ext>
            </a:extLst>
          </p:cNvPr>
          <p:cNvSpPr txBox="1"/>
          <p:nvPr/>
        </p:nvSpPr>
        <p:spPr>
          <a:xfrm>
            <a:off x="958851" y="29917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56672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ogo 4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ogo 3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ogo 2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Logo 1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graphicFrame>
        <p:nvGraphicFramePr>
          <p:cNvPr id="3" name="dataset">
            <a:extLst>
              <a:ext uri="{FF2B5EF4-FFF2-40B4-BE49-F238E27FC236}">
                <a16:creationId xmlns:a16="http://schemas.microsoft.com/office/drawing/2014/main" id="{A0550445-C762-440D-BBA0-54B9FDBB1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49949"/>
              </p:ext>
            </p:extLst>
          </p:nvPr>
        </p:nvGraphicFramePr>
        <p:xfrm>
          <a:off x="1661823" y="1888236"/>
          <a:ext cx="8868355" cy="4032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671">
                  <a:extLst>
                    <a:ext uri="{9D8B030D-6E8A-4147-A177-3AD203B41FA5}">
                      <a16:colId xmlns:a16="http://schemas.microsoft.com/office/drawing/2014/main" val="2067694845"/>
                    </a:ext>
                  </a:extLst>
                </a:gridCol>
                <a:gridCol w="1773671">
                  <a:extLst>
                    <a:ext uri="{9D8B030D-6E8A-4147-A177-3AD203B41FA5}">
                      <a16:colId xmlns:a16="http://schemas.microsoft.com/office/drawing/2014/main" val="2769891956"/>
                    </a:ext>
                  </a:extLst>
                </a:gridCol>
                <a:gridCol w="1773671">
                  <a:extLst>
                    <a:ext uri="{9D8B030D-6E8A-4147-A177-3AD203B41FA5}">
                      <a16:colId xmlns:a16="http://schemas.microsoft.com/office/drawing/2014/main" val="3671463512"/>
                    </a:ext>
                  </a:extLst>
                </a:gridCol>
                <a:gridCol w="1773671">
                  <a:extLst>
                    <a:ext uri="{9D8B030D-6E8A-4147-A177-3AD203B41FA5}">
                      <a16:colId xmlns:a16="http://schemas.microsoft.com/office/drawing/2014/main" val="2215504522"/>
                    </a:ext>
                  </a:extLst>
                </a:gridCol>
                <a:gridCol w="1773671">
                  <a:extLst>
                    <a:ext uri="{9D8B030D-6E8A-4147-A177-3AD203B41FA5}">
                      <a16:colId xmlns:a16="http://schemas.microsoft.com/office/drawing/2014/main" val="1185208597"/>
                    </a:ext>
                  </a:extLst>
                </a:gridCol>
              </a:tblGrid>
              <a:tr h="672084">
                <a:tc>
                  <a:txBody>
                    <a:bodyPr/>
                    <a:lstStyle/>
                    <a:p>
                      <a:endParaRPr lang="en-150" dirty="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 dirty="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9883911"/>
                  </a:ext>
                </a:extLst>
              </a:tr>
              <a:tr h="672084"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 dirty="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6627149"/>
                  </a:ext>
                </a:extLst>
              </a:tr>
              <a:tr h="672084"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2501082"/>
                  </a:ext>
                </a:extLst>
              </a:tr>
              <a:tr h="672084"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7021086"/>
                  </a:ext>
                </a:extLst>
              </a:tr>
              <a:tr h="672084"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1483008"/>
                  </a:ext>
                </a:extLst>
              </a:tr>
              <a:tr h="672084"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 dirty="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150" dirty="0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2764378"/>
                  </a:ext>
                </a:extLst>
              </a:tr>
            </a:tbl>
          </a:graphicData>
        </a:graphic>
      </p:graphicFrame>
      <p:sp>
        <p:nvSpPr>
          <p:cNvPr id="4" name="column">
            <a:extLst>
              <a:ext uri="{FF2B5EF4-FFF2-40B4-BE49-F238E27FC236}">
                <a16:creationId xmlns:a16="http://schemas.microsoft.com/office/drawing/2014/main" id="{FFA0A106-CCE4-4CCD-957C-99E4E73310D8}"/>
              </a:ext>
            </a:extLst>
          </p:cNvPr>
          <p:cNvSpPr/>
          <p:nvPr/>
        </p:nvSpPr>
        <p:spPr>
          <a:xfrm>
            <a:off x="5212080" y="1888236"/>
            <a:ext cx="1764792" cy="402336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33" name="row">
            <a:extLst>
              <a:ext uri="{FF2B5EF4-FFF2-40B4-BE49-F238E27FC236}">
                <a16:creationId xmlns:a16="http://schemas.microsoft.com/office/drawing/2014/main" id="{A6C5A0BE-5A8F-4539-9468-CA04B29479B5}"/>
              </a:ext>
            </a:extLst>
          </p:cNvPr>
          <p:cNvSpPr/>
          <p:nvPr/>
        </p:nvSpPr>
        <p:spPr>
          <a:xfrm>
            <a:off x="1673351" y="3229356"/>
            <a:ext cx="8856825" cy="67513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34" name="val">
            <a:extLst>
              <a:ext uri="{FF2B5EF4-FFF2-40B4-BE49-F238E27FC236}">
                <a16:creationId xmlns:a16="http://schemas.microsoft.com/office/drawing/2014/main" id="{C45219EA-66DF-466B-A249-CBA447B27AA7}"/>
              </a:ext>
            </a:extLst>
          </p:cNvPr>
          <p:cNvSpPr/>
          <p:nvPr/>
        </p:nvSpPr>
        <p:spPr>
          <a:xfrm>
            <a:off x="5212081" y="3227631"/>
            <a:ext cx="1764792" cy="67513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5" name="column text">
            <a:extLst>
              <a:ext uri="{FF2B5EF4-FFF2-40B4-BE49-F238E27FC236}">
                <a16:creationId xmlns:a16="http://schemas.microsoft.com/office/drawing/2014/main" id="{EEAEDDA6-79CC-4918-ACF1-62F2604AB5E7}"/>
              </a:ext>
            </a:extLst>
          </p:cNvPr>
          <p:cNvSpPr txBox="1"/>
          <p:nvPr/>
        </p:nvSpPr>
        <p:spPr>
          <a:xfrm>
            <a:off x="5312664" y="1993928"/>
            <a:ext cx="155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F9FE"/>
                </a:solidFill>
                <a:latin typeface="Rubik" pitchFamily="2" charset="-79"/>
                <a:cs typeface="Rubik" pitchFamily="2" charset="-79"/>
              </a:rPr>
              <a:t>Feature</a:t>
            </a:r>
            <a:endParaRPr lang="en-150" sz="2400" dirty="0">
              <a:solidFill>
                <a:srgbClr val="F4F9FE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35" name="row text">
            <a:extLst>
              <a:ext uri="{FF2B5EF4-FFF2-40B4-BE49-F238E27FC236}">
                <a16:creationId xmlns:a16="http://schemas.microsoft.com/office/drawing/2014/main" id="{1A96E447-4A46-460F-BE18-1097A2115961}"/>
              </a:ext>
            </a:extLst>
          </p:cNvPr>
          <p:cNvSpPr txBox="1"/>
          <p:nvPr/>
        </p:nvSpPr>
        <p:spPr>
          <a:xfrm>
            <a:off x="1764792" y="3331019"/>
            <a:ext cx="158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472C4"/>
                </a:solidFill>
                <a:latin typeface="Rubik" pitchFamily="2" charset="-79"/>
                <a:cs typeface="Rubik" pitchFamily="2" charset="-79"/>
              </a:rPr>
              <a:t>Datapoint</a:t>
            </a:r>
            <a:endParaRPr lang="en-150" sz="2400" dirty="0">
              <a:solidFill>
                <a:srgbClr val="4472C4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36" name="val text">
            <a:extLst>
              <a:ext uri="{FF2B5EF4-FFF2-40B4-BE49-F238E27FC236}">
                <a16:creationId xmlns:a16="http://schemas.microsoft.com/office/drawing/2014/main" id="{A961BCB5-B86D-40E8-8AF5-BA80DAF26ED8}"/>
              </a:ext>
            </a:extLst>
          </p:cNvPr>
          <p:cNvSpPr txBox="1"/>
          <p:nvPr/>
        </p:nvSpPr>
        <p:spPr>
          <a:xfrm>
            <a:off x="5324523" y="3331018"/>
            <a:ext cx="155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373C0"/>
                </a:solidFill>
                <a:latin typeface="Rubik" pitchFamily="2" charset="-79"/>
                <a:cs typeface="Rubik" pitchFamily="2" charset="-79"/>
              </a:rPr>
              <a:t>Value</a:t>
            </a:r>
            <a:endParaRPr lang="en-150" sz="2400" dirty="0">
              <a:solidFill>
                <a:srgbClr val="7373C0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8B42000D-D3D4-4368-B2C3-7070F923A169}"/>
              </a:ext>
            </a:extLst>
          </p:cNvPr>
          <p:cNvSpPr txBox="1"/>
          <p:nvPr/>
        </p:nvSpPr>
        <p:spPr>
          <a:xfrm>
            <a:off x="1256042" y="374988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Tabular data</a:t>
            </a:r>
          </a:p>
        </p:txBody>
      </p:sp>
    </p:spTree>
    <p:extLst>
      <p:ext uri="{BB962C8B-B14F-4D97-AF65-F5344CB8AC3E}">
        <p14:creationId xmlns:p14="http://schemas.microsoft.com/office/powerpoint/2010/main" val="213660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xit" presetSubtype="8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xit" presetSubtype="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3" grpId="0" animBg="1"/>
      <p:bldP spid="33" grpId="1" animBg="1"/>
      <p:bldP spid="34" grpId="0" animBg="1"/>
      <p:bldP spid="34" grpId="1" animBg="1"/>
      <p:bldP spid="5" grpId="0"/>
      <p:bldP spid="35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ogo 4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ogo 3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ogo 2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Logo 1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1" name="Text">
            <a:extLst>
              <a:ext uri="{FF2B5EF4-FFF2-40B4-BE49-F238E27FC236}">
                <a16:creationId xmlns:a16="http://schemas.microsoft.com/office/drawing/2014/main" id="{9CE855D4-C63E-4937-A868-3721B03F5406}"/>
              </a:ext>
            </a:extLst>
          </p:cNvPr>
          <p:cNvSpPr txBox="1"/>
          <p:nvPr/>
        </p:nvSpPr>
        <p:spPr>
          <a:xfrm>
            <a:off x="1041943" y="1056156"/>
            <a:ext cx="10122407" cy="441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What kind of features are in the dataset?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What is the range of the values?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What do the features represent?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Are they independent?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Is there missing data?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Are certain outputs rare or abundant?</a:t>
            </a:r>
          </a:p>
        </p:txBody>
      </p:sp>
      <p:pic>
        <p:nvPicPr>
          <p:cNvPr id="24" name="pressure">
            <a:extLst>
              <a:ext uri="{FF2B5EF4-FFF2-40B4-BE49-F238E27FC236}">
                <a16:creationId xmlns:a16="http://schemas.microsoft.com/office/drawing/2014/main" id="{CB14678E-B276-4B81-ADB2-18D69ECF46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14" y="4490306"/>
            <a:ext cx="1630558" cy="16320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4CEC05-F133-4535-990F-830B48A91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211" y="1627444"/>
            <a:ext cx="2058087" cy="2109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6819E-4CD1-4801-8136-FBA6DE77E6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741" y="1974850"/>
            <a:ext cx="1125865" cy="1997587"/>
          </a:xfrm>
          <a:prstGeom prst="rect">
            <a:avLst/>
          </a:prstGeom>
        </p:spPr>
      </p:pic>
      <p:pic>
        <p:nvPicPr>
          <p:cNvPr id="32" name="Graphic 31" descr="Hammer">
            <a:extLst>
              <a:ext uri="{FF2B5EF4-FFF2-40B4-BE49-F238E27FC236}">
                <a16:creationId xmlns:a16="http://schemas.microsoft.com/office/drawing/2014/main" id="{F3CCA626-92FF-41E3-AA61-B68BE529B2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27027" y="2878704"/>
            <a:ext cx="2620297" cy="2620297"/>
          </a:xfrm>
          <a:prstGeom prst="rect">
            <a:avLst/>
          </a:prstGeom>
        </p:spPr>
      </p:pic>
      <p:sp>
        <p:nvSpPr>
          <p:cNvPr id="33" name="Title">
            <a:extLst>
              <a:ext uri="{FF2B5EF4-FFF2-40B4-BE49-F238E27FC236}">
                <a16:creationId xmlns:a16="http://schemas.microsoft.com/office/drawing/2014/main" id="{E78AACAF-C917-45F1-B525-5B88F93F1801}"/>
              </a:ext>
            </a:extLst>
          </p:cNvPr>
          <p:cNvSpPr txBox="1"/>
          <p:nvPr/>
        </p:nvSpPr>
        <p:spPr>
          <a:xfrm>
            <a:off x="875899" y="326349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340564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ogo 4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ogo 3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ogo 2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Logo 1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7" name="Caption">
            <a:extLst>
              <a:ext uri="{FF2B5EF4-FFF2-40B4-BE49-F238E27FC236}">
                <a16:creationId xmlns:a16="http://schemas.microsoft.com/office/drawing/2014/main" id="{39463601-0270-4F32-9440-4865149CDD79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Strongly correlated features are opportunities for optimization 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F57B17DC-9541-4AA3-BC51-FB07AF45402C}"/>
              </a:ext>
            </a:extLst>
          </p:cNvPr>
          <p:cNvSpPr txBox="1"/>
          <p:nvPr/>
        </p:nvSpPr>
        <p:spPr>
          <a:xfrm>
            <a:off x="529390" y="346459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Example: feature independence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F503D-F459-4E05-9D0C-185E7068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37" y="1389980"/>
            <a:ext cx="4464326" cy="424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38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ogo 4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ogo 3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ogo 2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Logo 1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1026" name="pandas" descr="pandas (software) - Wikipedia">
            <a:extLst>
              <a:ext uri="{FF2B5EF4-FFF2-40B4-BE49-F238E27FC236}">
                <a16:creationId xmlns:a16="http://schemas.microsoft.com/office/drawing/2014/main" id="{F4F76893-6643-42AB-A1BC-CF2015DE6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06" y="1563708"/>
            <a:ext cx="8899653" cy="359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ython" descr="Python (programming language) - Wikipedia">
            <a:extLst>
              <a:ext uri="{FF2B5EF4-FFF2-40B4-BE49-F238E27FC236}">
                <a16:creationId xmlns:a16="http://schemas.microsoft.com/office/drawing/2014/main" id="{B7FEA024-6E5D-4AF1-8238-76D63173D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710" y="2404480"/>
            <a:ext cx="18383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ip">
            <a:extLst>
              <a:ext uri="{FF2B5EF4-FFF2-40B4-BE49-F238E27FC236}">
                <a16:creationId xmlns:a16="http://schemas.microsoft.com/office/drawing/2014/main" id="{5E022FE6-8EF9-40B6-9726-F9AD5FAED3CB}"/>
              </a:ext>
            </a:extLst>
          </p:cNvPr>
          <p:cNvSpPr txBox="1"/>
          <p:nvPr/>
        </p:nvSpPr>
        <p:spPr>
          <a:xfrm>
            <a:off x="4130558" y="5095875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  <a:latin typeface="Consolas" panose="020B0609020204030204" pitchFamily="49" charset="0"/>
              </a:rPr>
              <a:t>pip</a:t>
            </a:r>
            <a:r>
              <a:rPr lang="en-US" sz="2800" dirty="0">
                <a:latin typeface="Consolas" panose="020B0609020204030204" pitchFamily="49" charset="0"/>
              </a:rPr>
              <a:t> install pandas </a:t>
            </a:r>
            <a:endParaRPr lang="en-150" sz="2800" dirty="0">
              <a:latin typeface="Consolas" panose="020B0609020204030204" pitchFamily="49" charset="0"/>
            </a:endParaRPr>
          </a:p>
        </p:txBody>
      </p:sp>
      <p:sp>
        <p:nvSpPr>
          <p:cNvPr id="19" name="caret">
            <a:extLst>
              <a:ext uri="{FF2B5EF4-FFF2-40B4-BE49-F238E27FC236}">
                <a16:creationId xmlns:a16="http://schemas.microsoft.com/office/drawing/2014/main" id="{0574BC5F-FFDB-4D07-9CB4-BC5A918B3D28}"/>
              </a:ext>
            </a:extLst>
          </p:cNvPr>
          <p:cNvSpPr txBox="1"/>
          <p:nvPr/>
        </p:nvSpPr>
        <p:spPr>
          <a:xfrm>
            <a:off x="7632532" y="5063040"/>
            <a:ext cx="261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 Narrow" panose="020B0606020202030204" pitchFamily="34" charset="0"/>
              </a:rPr>
              <a:t>|</a:t>
            </a:r>
            <a:endParaRPr lang="en-150" sz="2800" dirty="0">
              <a:latin typeface="Arial Narrow" panose="020B0606020202030204" pitchFamily="34" charset="0"/>
            </a:endParaRP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02AC83EC-8DC4-4D6D-955F-B3C84E2DE4C4}"/>
              </a:ext>
            </a:extLst>
          </p:cNvPr>
          <p:cNvSpPr txBox="1"/>
          <p:nvPr/>
        </p:nvSpPr>
        <p:spPr>
          <a:xfrm>
            <a:off x="1027939" y="294465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Python Pandas</a:t>
            </a:r>
          </a:p>
        </p:txBody>
      </p:sp>
    </p:spTree>
    <p:extLst>
      <p:ext uri="{BB962C8B-B14F-4D97-AF65-F5344CB8AC3E}">
        <p14:creationId xmlns:p14="http://schemas.microsoft.com/office/powerpoint/2010/main" val="352761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7" name="Tekstvak 9">
            <a:extLst>
              <a:ext uri="{FF2B5EF4-FFF2-40B4-BE49-F238E27FC236}">
                <a16:creationId xmlns:a16="http://schemas.microsoft.com/office/drawing/2014/main" id="{39463601-0270-4F32-9440-4865149CDD79}"/>
              </a:ext>
            </a:extLst>
          </p:cNvPr>
          <p:cNvSpPr txBox="1"/>
          <p:nvPr/>
        </p:nvSpPr>
        <p:spPr>
          <a:xfrm>
            <a:off x="1388622" y="6136847"/>
            <a:ext cx="941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We must find the function that connects the inputs to the target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BDBA4D-784C-442E-A538-458ECD7113BE}"/>
              </a:ext>
            </a:extLst>
          </p:cNvPr>
          <p:cNvSpPr/>
          <p:nvPr/>
        </p:nvSpPr>
        <p:spPr>
          <a:xfrm>
            <a:off x="5005699" y="2612204"/>
            <a:ext cx="1784279" cy="16335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Target function</a:t>
            </a:r>
            <a:endParaRPr lang="en-BE" b="1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204B8D5-6406-465B-B92F-C071726824F3}"/>
              </a:ext>
            </a:extLst>
          </p:cNvPr>
          <p:cNvSpPr/>
          <p:nvPr/>
        </p:nvSpPr>
        <p:spPr>
          <a:xfrm>
            <a:off x="4159216" y="3218050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BA7B51B-98E9-40F1-B4A3-994A54AE37EE}"/>
              </a:ext>
            </a:extLst>
          </p:cNvPr>
          <p:cNvSpPr/>
          <p:nvPr/>
        </p:nvSpPr>
        <p:spPr>
          <a:xfrm>
            <a:off x="7015846" y="3218050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DCFD4E0-90E3-4F8C-A888-DF4B17378493}"/>
              </a:ext>
            </a:extLst>
          </p:cNvPr>
          <p:cNvSpPr/>
          <p:nvPr/>
        </p:nvSpPr>
        <p:spPr>
          <a:xfrm>
            <a:off x="2088490" y="2889796"/>
            <a:ext cx="1784279" cy="1078406"/>
          </a:xfrm>
          <a:prstGeom prst="roundRect">
            <a:avLst/>
          </a:prstGeom>
          <a:solidFill>
            <a:srgbClr val="3EBDF5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Input data</a:t>
            </a:r>
            <a:endParaRPr lang="en-BE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BC1EBC-DFE8-43D5-8114-C68DA69BD997}"/>
              </a:ext>
            </a:extLst>
          </p:cNvPr>
          <p:cNvSpPr/>
          <p:nvPr/>
        </p:nvSpPr>
        <p:spPr>
          <a:xfrm>
            <a:off x="7861371" y="2934927"/>
            <a:ext cx="1784279" cy="107840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Target</a:t>
            </a:r>
            <a:endParaRPr lang="en-BE" b="1" dirty="0"/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C78B9EE8-8FC1-4391-91A9-D311720B22D9}"/>
              </a:ext>
            </a:extLst>
          </p:cNvPr>
          <p:cNvSpPr txBox="1"/>
          <p:nvPr/>
        </p:nvSpPr>
        <p:spPr>
          <a:xfrm>
            <a:off x="0" y="20208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Machine learning ingredients</a:t>
            </a:r>
          </a:p>
        </p:txBody>
      </p:sp>
    </p:spTree>
    <p:extLst>
      <p:ext uri="{BB962C8B-B14F-4D97-AF65-F5344CB8AC3E}">
        <p14:creationId xmlns:p14="http://schemas.microsoft.com/office/powerpoint/2010/main" val="268779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E204B8D5-6406-465B-B92F-C071726824F3}"/>
              </a:ext>
            </a:extLst>
          </p:cNvPr>
          <p:cNvSpPr/>
          <p:nvPr/>
        </p:nvSpPr>
        <p:spPr>
          <a:xfrm>
            <a:off x="4387816" y="1836901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BA7B51B-98E9-40F1-B4A3-994A54AE37EE}"/>
              </a:ext>
            </a:extLst>
          </p:cNvPr>
          <p:cNvSpPr/>
          <p:nvPr/>
        </p:nvSpPr>
        <p:spPr>
          <a:xfrm>
            <a:off x="7176875" y="1843674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DCFD4E0-90E3-4F8C-A888-DF4B17378493}"/>
              </a:ext>
            </a:extLst>
          </p:cNvPr>
          <p:cNvSpPr/>
          <p:nvPr/>
        </p:nvSpPr>
        <p:spPr>
          <a:xfrm>
            <a:off x="2317089" y="1540655"/>
            <a:ext cx="1784279" cy="1078406"/>
          </a:xfrm>
          <a:prstGeom prst="roundRect">
            <a:avLst/>
          </a:prstGeom>
          <a:solidFill>
            <a:srgbClr val="3EBDF5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  <a:endParaRPr lang="en-BE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BC1EBC-DFE8-43D5-8114-C68DA69BD997}"/>
              </a:ext>
            </a:extLst>
          </p:cNvPr>
          <p:cNvSpPr/>
          <p:nvPr/>
        </p:nvSpPr>
        <p:spPr>
          <a:xfrm>
            <a:off x="8151048" y="1571657"/>
            <a:ext cx="1784279" cy="107840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Target</a:t>
            </a:r>
            <a:endParaRPr lang="en-BE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AF98D4A-E024-46A0-B01A-592D9C902CEA}"/>
              </a:ext>
            </a:extLst>
          </p:cNvPr>
          <p:cNvSpPr/>
          <p:nvPr/>
        </p:nvSpPr>
        <p:spPr>
          <a:xfrm>
            <a:off x="5200524" y="1276185"/>
            <a:ext cx="1784279" cy="16335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ML approximation</a:t>
            </a:r>
            <a:endParaRPr lang="en-BE" b="1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90B25FB-ACE6-4AB2-89EF-079A0B4CD3BE}"/>
              </a:ext>
            </a:extLst>
          </p:cNvPr>
          <p:cNvSpPr/>
          <p:nvPr/>
        </p:nvSpPr>
        <p:spPr>
          <a:xfrm>
            <a:off x="5269179" y="5445589"/>
            <a:ext cx="1784279" cy="720344"/>
          </a:xfrm>
          <a:prstGeom prst="roundRect">
            <a:avLst/>
          </a:prstGeom>
          <a:solidFill>
            <a:srgbClr val="7373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Hypothesis</a:t>
            </a:r>
          </a:p>
          <a:p>
            <a:pPr algn="ctr"/>
            <a:r>
              <a:rPr lang="en-US" b="1" dirty="0"/>
              <a:t>set</a:t>
            </a:r>
            <a:endParaRPr lang="en-BE" b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EED9A32-58D1-40B4-B9C5-5C552DD40412}"/>
              </a:ext>
            </a:extLst>
          </p:cNvPr>
          <p:cNvSpPr/>
          <p:nvPr/>
        </p:nvSpPr>
        <p:spPr>
          <a:xfrm rot="16200000">
            <a:off x="5817742" y="4717007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E7B8C2-1156-4D9B-89D6-B24796397B17}"/>
              </a:ext>
            </a:extLst>
          </p:cNvPr>
          <p:cNvSpPr/>
          <p:nvPr/>
        </p:nvSpPr>
        <p:spPr>
          <a:xfrm>
            <a:off x="5235920" y="3759379"/>
            <a:ext cx="1784279" cy="8027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Learning algorithm</a:t>
            </a:r>
            <a:endParaRPr lang="en-BE" b="1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011CCF5-567E-42E3-916D-4131C734C53F}"/>
              </a:ext>
            </a:extLst>
          </p:cNvPr>
          <p:cNvSpPr/>
          <p:nvPr/>
        </p:nvSpPr>
        <p:spPr>
          <a:xfrm rot="2351265">
            <a:off x="4183220" y="2999462"/>
            <a:ext cx="935450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AF972CF-B674-4751-B49D-3BFA641BA377}"/>
              </a:ext>
            </a:extLst>
          </p:cNvPr>
          <p:cNvSpPr/>
          <p:nvPr/>
        </p:nvSpPr>
        <p:spPr>
          <a:xfrm rot="8100000">
            <a:off x="7133424" y="2999462"/>
            <a:ext cx="875062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6497726-76F2-4453-9AE6-17B125560DBA}"/>
              </a:ext>
            </a:extLst>
          </p:cNvPr>
          <p:cNvSpPr/>
          <p:nvPr/>
        </p:nvSpPr>
        <p:spPr>
          <a:xfrm rot="16200000">
            <a:off x="5803022" y="3041236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C4565F3-97D8-42A9-981F-CE2D700028C0}"/>
              </a:ext>
            </a:extLst>
          </p:cNvPr>
          <p:cNvSpPr txBox="1"/>
          <p:nvPr/>
        </p:nvSpPr>
        <p:spPr>
          <a:xfrm>
            <a:off x="736700" y="313886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Machine learning ingredients</a:t>
            </a:r>
          </a:p>
        </p:txBody>
      </p:sp>
    </p:spTree>
    <p:extLst>
      <p:ext uri="{BB962C8B-B14F-4D97-AF65-F5344CB8AC3E}">
        <p14:creationId xmlns:p14="http://schemas.microsoft.com/office/powerpoint/2010/main" val="52230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8" grpId="0" animBg="1"/>
      <p:bldP spid="21" grpId="0" animBg="1"/>
      <p:bldP spid="26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5124" name="Picture 4" descr="Tensile test and Stress-Strain Diagram [SubsTech]">
            <a:extLst>
              <a:ext uri="{FF2B5EF4-FFF2-40B4-BE49-F238E27FC236}">
                <a16:creationId xmlns:a16="http://schemas.microsoft.com/office/drawing/2014/main" id="{414ECB4C-6A1B-4EFB-8678-6BDDDB7BA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88" y="1321415"/>
            <a:ext cx="484822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9">
            <a:extLst>
              <a:ext uri="{FF2B5EF4-FFF2-40B4-BE49-F238E27FC236}">
                <a16:creationId xmlns:a16="http://schemas.microsoft.com/office/drawing/2014/main" id="{F3AC8A15-B92A-41B9-A20E-493D33D76E51}"/>
              </a:ext>
            </a:extLst>
          </p:cNvPr>
          <p:cNvSpPr txBox="1"/>
          <p:nvPr/>
        </p:nvSpPr>
        <p:spPr>
          <a:xfrm>
            <a:off x="1805403" y="6003199"/>
            <a:ext cx="8581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Type of representation can greatly affect the performance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239A5E0A-8A35-4B6A-8C5B-F1030ADD2182}"/>
              </a:ext>
            </a:extLst>
          </p:cNvPr>
          <p:cNvSpPr txBox="1"/>
          <p:nvPr/>
        </p:nvSpPr>
        <p:spPr>
          <a:xfrm>
            <a:off x="1273175" y="328215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Example: tensile  curve </a:t>
            </a:r>
          </a:p>
        </p:txBody>
      </p:sp>
    </p:spTree>
    <p:extLst>
      <p:ext uri="{BB962C8B-B14F-4D97-AF65-F5344CB8AC3E}">
        <p14:creationId xmlns:p14="http://schemas.microsoft.com/office/powerpoint/2010/main" val="2311737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7" name="Tekstvak 9">
            <a:extLst>
              <a:ext uri="{FF2B5EF4-FFF2-40B4-BE49-F238E27FC236}">
                <a16:creationId xmlns:a16="http://schemas.microsoft.com/office/drawing/2014/main" id="{39463601-0270-4F32-9440-4865149CDD79}"/>
              </a:ext>
            </a:extLst>
          </p:cNvPr>
          <p:cNvSpPr txBox="1"/>
          <p:nvPr/>
        </p:nvSpPr>
        <p:spPr>
          <a:xfrm>
            <a:off x="3356308" y="6181517"/>
            <a:ext cx="5479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3A4A6A"/>
                </a:solidFill>
                <a:latin typeface="Rubik" pitchFamily="2" charset="-79"/>
                <a:cs typeface="Rubik" pitchFamily="2" charset="-79"/>
              </a:rPr>
              <a:t>Collecting a good dataset  takes time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D1EB2A-9EA6-4C22-9976-88A5096858B1}"/>
              </a:ext>
            </a:extLst>
          </p:cNvPr>
          <p:cNvSpPr/>
          <p:nvPr/>
        </p:nvSpPr>
        <p:spPr>
          <a:xfrm>
            <a:off x="4766146" y="1109977"/>
            <a:ext cx="2659709" cy="19461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Diverse dataset</a:t>
            </a:r>
            <a:endParaRPr lang="en-BE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400730-914C-4133-A43E-8908F2D73B5A}"/>
              </a:ext>
            </a:extLst>
          </p:cNvPr>
          <p:cNvSpPr txBox="1"/>
          <p:nvPr/>
        </p:nvSpPr>
        <p:spPr>
          <a:xfrm>
            <a:off x="4808154" y="3306019"/>
            <a:ext cx="2040322" cy="2247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4A6A"/>
                </a:solidFill>
                <a:latin typeface="Rubik" pitchFamily="2" charset="-79"/>
                <a:cs typeface="Rubik" pitchFamily="2" charset="-79"/>
              </a:rPr>
              <a:t>Materials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4A6A"/>
                </a:solidFill>
                <a:latin typeface="Rubik" pitchFamily="2" charset="-79"/>
                <a:cs typeface="Rubik" pitchFamily="2" charset="-79"/>
              </a:rPr>
              <a:t>Etchings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4A6A"/>
                </a:solidFill>
                <a:latin typeface="Rubik" pitchFamily="2" charset="-79"/>
                <a:cs typeface="Rubik" pitchFamily="2" charset="-79"/>
              </a:rPr>
              <a:t>Machines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A4A6A"/>
                </a:solidFill>
                <a:latin typeface="Rubik" pitchFamily="2" charset="-79"/>
                <a:cs typeface="Rubik" pitchFamily="2" charset="-79"/>
              </a:rPr>
              <a:t>People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F1BCC409-F618-4E51-BC19-E8FF9DB6942B}"/>
              </a:ext>
            </a:extLst>
          </p:cNvPr>
          <p:cNvSpPr txBox="1"/>
          <p:nvPr/>
        </p:nvSpPr>
        <p:spPr>
          <a:xfrm>
            <a:off x="1005490" y="289102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Constructing a dataset</a:t>
            </a:r>
          </a:p>
        </p:txBody>
      </p:sp>
    </p:spTree>
    <p:extLst>
      <p:ext uri="{BB962C8B-B14F-4D97-AF65-F5344CB8AC3E}">
        <p14:creationId xmlns:p14="http://schemas.microsoft.com/office/powerpoint/2010/main" val="158434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5239323-1786-4797-8456-412212DC95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35" name="Picture 34" descr="Graphical user interface&#10;&#10;Description automatically generated">
            <a:extLst>
              <a:ext uri="{FF2B5EF4-FFF2-40B4-BE49-F238E27FC236}">
                <a16:creationId xmlns:a16="http://schemas.microsoft.com/office/drawing/2014/main" id="{0AA2937D-620E-4346-B0E9-68B3ED739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50" y="574858"/>
            <a:ext cx="10995499" cy="628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77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D1EB2A-9EA6-4C22-9976-88A5096858B1}"/>
              </a:ext>
            </a:extLst>
          </p:cNvPr>
          <p:cNvSpPr/>
          <p:nvPr/>
        </p:nvSpPr>
        <p:spPr>
          <a:xfrm>
            <a:off x="4749647" y="1109977"/>
            <a:ext cx="2659709" cy="19461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Diverse data</a:t>
            </a:r>
            <a:endParaRPr lang="en-BE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AC8B4B-F38C-4489-A3B6-D92CC4389B8F}"/>
              </a:ext>
            </a:extLst>
          </p:cNvPr>
          <p:cNvSpPr/>
          <p:nvPr/>
        </p:nvSpPr>
        <p:spPr>
          <a:xfrm>
            <a:off x="1705025" y="3841191"/>
            <a:ext cx="2659709" cy="1946162"/>
          </a:xfrm>
          <a:prstGeom prst="roundRect">
            <a:avLst/>
          </a:prstGeom>
          <a:solidFill>
            <a:srgbClr val="3EBDF5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</a:t>
            </a:r>
            <a:endParaRPr lang="en-BE" b="1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388CFBB-C9A8-440D-813F-A270BEC0EC2A}"/>
              </a:ext>
            </a:extLst>
          </p:cNvPr>
          <p:cNvSpPr/>
          <p:nvPr/>
        </p:nvSpPr>
        <p:spPr>
          <a:xfrm rot="8100000">
            <a:off x="3890618" y="3219695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75AF323-1DB1-4A8D-89A7-BDB5456F747D}"/>
              </a:ext>
            </a:extLst>
          </p:cNvPr>
          <p:cNvSpPr/>
          <p:nvPr/>
        </p:nvSpPr>
        <p:spPr>
          <a:xfrm rot="2768580">
            <a:off x="7715532" y="3199550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7D14938-3AEE-4294-956C-2D39C2EBEF6D}"/>
              </a:ext>
            </a:extLst>
          </p:cNvPr>
          <p:cNvSpPr/>
          <p:nvPr/>
        </p:nvSpPr>
        <p:spPr>
          <a:xfrm rot="5400000">
            <a:off x="5738388" y="3219696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609293-8513-4B43-A480-6D850C507D07}"/>
              </a:ext>
            </a:extLst>
          </p:cNvPr>
          <p:cNvSpPr/>
          <p:nvPr/>
        </p:nvSpPr>
        <p:spPr>
          <a:xfrm>
            <a:off x="4718852" y="3851876"/>
            <a:ext cx="2659709" cy="194616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Validation</a:t>
            </a:r>
            <a:endParaRPr lang="en-BE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4E48CB-38B7-42B4-BB98-761576EF7662}"/>
              </a:ext>
            </a:extLst>
          </p:cNvPr>
          <p:cNvSpPr/>
          <p:nvPr/>
        </p:nvSpPr>
        <p:spPr>
          <a:xfrm>
            <a:off x="7732679" y="3834021"/>
            <a:ext cx="2659709" cy="1946162"/>
          </a:xfrm>
          <a:prstGeom prst="roundRect">
            <a:avLst/>
          </a:prstGeom>
          <a:solidFill>
            <a:srgbClr val="7373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Test</a:t>
            </a:r>
            <a:endParaRPr lang="en-BE" b="1" dirty="0"/>
          </a:p>
        </p:txBody>
      </p:sp>
      <p:sp>
        <p:nvSpPr>
          <p:cNvPr id="24" name="Tekstvak 9">
            <a:extLst>
              <a:ext uri="{FF2B5EF4-FFF2-40B4-BE49-F238E27FC236}">
                <a16:creationId xmlns:a16="http://schemas.microsoft.com/office/drawing/2014/main" id="{C3ADB76E-AFB5-438A-8A2F-ADB1A072568D}"/>
              </a:ext>
            </a:extLst>
          </p:cNvPr>
          <p:cNvSpPr txBox="1"/>
          <p:nvPr/>
        </p:nvSpPr>
        <p:spPr>
          <a:xfrm>
            <a:off x="3726601" y="6181517"/>
            <a:ext cx="4738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Be very careful for data leakage</a:t>
            </a:r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id="{3E3E625D-6B95-400A-A916-36FCE818F7E1}"/>
              </a:ext>
            </a:extLst>
          </p:cNvPr>
          <p:cNvSpPr txBox="1"/>
          <p:nvPr/>
        </p:nvSpPr>
        <p:spPr>
          <a:xfrm>
            <a:off x="1405289" y="259488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59351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11266" name="Picture 2" descr="Overfitting and underfitting">
            <a:extLst>
              <a:ext uri="{FF2B5EF4-FFF2-40B4-BE49-F238E27FC236}">
                <a16:creationId xmlns:a16="http://schemas.microsoft.com/office/drawing/2014/main" id="{9268EE0B-84A5-4A05-B916-831C69494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08"/>
          <a:stretch/>
        </p:blipFill>
        <p:spPr bwMode="auto">
          <a:xfrm>
            <a:off x="1131037" y="1328612"/>
            <a:ext cx="3272288" cy="390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Overfitting and underfitting">
            <a:extLst>
              <a:ext uri="{FF2B5EF4-FFF2-40B4-BE49-F238E27FC236}">
                <a16:creationId xmlns:a16="http://schemas.microsoft.com/office/drawing/2014/main" id="{97143E8A-F86F-461A-A2A0-294AD2BC5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7" t="3217" r="33691" b="-3217"/>
          <a:stretch/>
        </p:blipFill>
        <p:spPr bwMode="auto">
          <a:xfrm>
            <a:off x="4301723" y="1454346"/>
            <a:ext cx="3272288" cy="390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Overfitting and underfitting">
            <a:extLst>
              <a:ext uri="{FF2B5EF4-FFF2-40B4-BE49-F238E27FC236}">
                <a16:creationId xmlns:a16="http://schemas.microsoft.com/office/drawing/2014/main" id="{83F3C447-1E7C-487F-924F-9A4915D57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7" t="-1609" r="-79" b="1609"/>
          <a:stretch/>
        </p:blipFill>
        <p:spPr bwMode="auto">
          <a:xfrm>
            <a:off x="7716634" y="1328610"/>
            <a:ext cx="3272288" cy="390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E9422468-4C9F-4627-9838-6DB454C931E2}"/>
              </a:ext>
            </a:extLst>
          </p:cNvPr>
          <p:cNvSpPr txBox="1"/>
          <p:nvPr/>
        </p:nvSpPr>
        <p:spPr>
          <a:xfrm>
            <a:off x="0" y="20208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Fitting your model</a:t>
            </a:r>
          </a:p>
        </p:txBody>
      </p:sp>
      <p:sp>
        <p:nvSpPr>
          <p:cNvPr id="18" name="Tekstvak 9">
            <a:extLst>
              <a:ext uri="{FF2B5EF4-FFF2-40B4-BE49-F238E27FC236}">
                <a16:creationId xmlns:a16="http://schemas.microsoft.com/office/drawing/2014/main" id="{70CE2769-4A94-493F-AB05-048F2A4FBABE}"/>
              </a:ext>
            </a:extLst>
          </p:cNvPr>
          <p:cNvSpPr txBox="1"/>
          <p:nvPr/>
        </p:nvSpPr>
        <p:spPr>
          <a:xfrm>
            <a:off x="1076838" y="6181517"/>
            <a:ext cx="10038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Choose a model of the right complexity and regularize where needed</a:t>
            </a:r>
          </a:p>
        </p:txBody>
      </p:sp>
    </p:spTree>
    <p:extLst>
      <p:ext uri="{BB962C8B-B14F-4D97-AF65-F5344CB8AC3E}">
        <p14:creationId xmlns:p14="http://schemas.microsoft.com/office/powerpoint/2010/main" val="80744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A613889-7065-4E06-832A-6FEAA297E4E9}"/>
              </a:ext>
            </a:extLst>
          </p:cNvPr>
          <p:cNvSpPr/>
          <p:nvPr/>
        </p:nvSpPr>
        <p:spPr>
          <a:xfrm>
            <a:off x="5975815" y="1363625"/>
            <a:ext cx="3029346" cy="39438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A9D1ED-EB19-4924-B89A-FA182F53C17F}"/>
              </a:ext>
            </a:extLst>
          </p:cNvPr>
          <p:cNvSpPr/>
          <p:nvPr/>
        </p:nvSpPr>
        <p:spPr>
          <a:xfrm>
            <a:off x="2640459" y="1363625"/>
            <a:ext cx="3335354" cy="39438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1" name="Tekstvak 9">
            <a:extLst>
              <a:ext uri="{FF2B5EF4-FFF2-40B4-BE49-F238E27FC236}">
                <a16:creationId xmlns:a16="http://schemas.microsoft.com/office/drawing/2014/main" id="{72B7C7DF-C5C4-45B7-AA7D-79109AACF7AE}"/>
              </a:ext>
            </a:extLst>
          </p:cNvPr>
          <p:cNvSpPr txBox="1"/>
          <p:nvPr/>
        </p:nvSpPr>
        <p:spPr>
          <a:xfrm rot="16200000">
            <a:off x="1714382" y="3045767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Error</a:t>
            </a:r>
          </a:p>
        </p:txBody>
      </p:sp>
      <p:sp>
        <p:nvSpPr>
          <p:cNvPr id="12" name="Tekstvak 9">
            <a:extLst>
              <a:ext uri="{FF2B5EF4-FFF2-40B4-BE49-F238E27FC236}">
                <a16:creationId xmlns:a16="http://schemas.microsoft.com/office/drawing/2014/main" id="{4C1C9E0A-7512-490E-AD76-D6932C682909}"/>
              </a:ext>
            </a:extLst>
          </p:cNvPr>
          <p:cNvSpPr txBox="1"/>
          <p:nvPr/>
        </p:nvSpPr>
        <p:spPr>
          <a:xfrm>
            <a:off x="5002256" y="5468907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Complexity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736118-C99A-4D96-B2A5-3D3F33217959}"/>
              </a:ext>
            </a:extLst>
          </p:cNvPr>
          <p:cNvSpPr/>
          <p:nvPr/>
        </p:nvSpPr>
        <p:spPr>
          <a:xfrm rot="440309" flipV="1">
            <a:off x="2528201" y="3587067"/>
            <a:ext cx="6526879" cy="1177172"/>
          </a:xfrm>
          <a:custGeom>
            <a:avLst/>
            <a:gdLst>
              <a:gd name="connsiteX0" fmla="*/ 0 w 6431622"/>
              <a:gd name="connsiteY0" fmla="*/ 1684961 h 1684961"/>
              <a:gd name="connsiteX1" fmla="*/ 1335640 w 6431622"/>
              <a:gd name="connsiteY1" fmla="*/ 215757 h 1684961"/>
              <a:gd name="connsiteX2" fmla="*/ 6431622 w 6431622"/>
              <a:gd name="connsiteY2" fmla="*/ 0 h 168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1622" h="1684961">
                <a:moveTo>
                  <a:pt x="0" y="1684961"/>
                </a:moveTo>
                <a:cubicBezTo>
                  <a:pt x="131851" y="1090772"/>
                  <a:pt x="263703" y="496584"/>
                  <a:pt x="1335640" y="215757"/>
                </a:cubicBezTo>
                <a:cubicBezTo>
                  <a:pt x="2407577" y="-65070"/>
                  <a:pt x="5435029" y="17124"/>
                  <a:pt x="6431622" y="0"/>
                </a:cubicBezTo>
              </a:path>
            </a:pathLst>
          </a:custGeom>
          <a:noFill/>
          <a:ln w="38100">
            <a:solidFill>
              <a:srgbClr val="3EBD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DBBC2C-FECC-4B91-99A8-EA831104E5FE}"/>
              </a:ext>
            </a:extLst>
          </p:cNvPr>
          <p:cNvCxnSpPr>
            <a:cxnSpLocks/>
          </p:cNvCxnSpPr>
          <p:nvPr/>
        </p:nvCxnSpPr>
        <p:spPr>
          <a:xfrm>
            <a:off x="2619910" y="5339992"/>
            <a:ext cx="656518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kstvak 9">
            <a:extLst>
              <a:ext uri="{FF2B5EF4-FFF2-40B4-BE49-F238E27FC236}">
                <a16:creationId xmlns:a16="http://schemas.microsoft.com/office/drawing/2014/main" id="{E31A4607-A915-4B20-AFD3-0E1F8037458D}"/>
              </a:ext>
            </a:extLst>
          </p:cNvPr>
          <p:cNvSpPr txBox="1"/>
          <p:nvPr/>
        </p:nvSpPr>
        <p:spPr>
          <a:xfrm>
            <a:off x="9185097" y="4463676"/>
            <a:ext cx="270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Training error</a:t>
            </a:r>
          </a:p>
        </p:txBody>
      </p:sp>
      <p:sp>
        <p:nvSpPr>
          <p:cNvPr id="21" name="Tekstvak 9">
            <a:extLst>
              <a:ext uri="{FF2B5EF4-FFF2-40B4-BE49-F238E27FC236}">
                <a16:creationId xmlns:a16="http://schemas.microsoft.com/office/drawing/2014/main" id="{46EE83E9-A26D-4A12-B1A1-0554D19A19E0}"/>
              </a:ext>
            </a:extLst>
          </p:cNvPr>
          <p:cNvSpPr txBox="1"/>
          <p:nvPr/>
        </p:nvSpPr>
        <p:spPr>
          <a:xfrm>
            <a:off x="9185097" y="2891000"/>
            <a:ext cx="270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Validation error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7571B22-46BF-4582-B355-ABAC58858612}"/>
              </a:ext>
            </a:extLst>
          </p:cNvPr>
          <p:cNvSpPr/>
          <p:nvPr/>
        </p:nvSpPr>
        <p:spPr>
          <a:xfrm>
            <a:off x="2625969" y="2907323"/>
            <a:ext cx="6379190" cy="1420254"/>
          </a:xfrm>
          <a:custGeom>
            <a:avLst/>
            <a:gdLst>
              <a:gd name="connsiteX0" fmla="*/ 0 w 6400800"/>
              <a:gd name="connsiteY0" fmla="*/ 0 h 1420254"/>
              <a:gd name="connsiteX1" fmla="*/ 3294185 w 6400800"/>
              <a:gd name="connsiteY1" fmla="*/ 1418492 h 1420254"/>
              <a:gd name="connsiteX2" fmla="*/ 6400800 w 6400800"/>
              <a:gd name="connsiteY2" fmla="*/ 293077 h 142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0800" h="1420254">
                <a:moveTo>
                  <a:pt x="0" y="0"/>
                </a:moveTo>
                <a:cubicBezTo>
                  <a:pt x="1113692" y="684823"/>
                  <a:pt x="2227385" y="1369646"/>
                  <a:pt x="3294185" y="1418492"/>
                </a:cubicBezTo>
                <a:cubicBezTo>
                  <a:pt x="4360985" y="1467338"/>
                  <a:pt x="5869354" y="486508"/>
                  <a:pt x="6400800" y="2930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03887C-A7F3-4A0C-ADBA-7ADF97CA1A20}"/>
              </a:ext>
            </a:extLst>
          </p:cNvPr>
          <p:cNvCxnSpPr/>
          <p:nvPr/>
        </p:nvCxnSpPr>
        <p:spPr>
          <a:xfrm flipV="1">
            <a:off x="2630184" y="1180672"/>
            <a:ext cx="0" cy="419185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kstvak 9">
            <a:extLst>
              <a:ext uri="{FF2B5EF4-FFF2-40B4-BE49-F238E27FC236}">
                <a16:creationId xmlns:a16="http://schemas.microsoft.com/office/drawing/2014/main" id="{399E0B7D-7D8D-463C-9F96-A14913242C03}"/>
              </a:ext>
            </a:extLst>
          </p:cNvPr>
          <p:cNvSpPr txBox="1"/>
          <p:nvPr/>
        </p:nvSpPr>
        <p:spPr>
          <a:xfrm>
            <a:off x="3496075" y="1443414"/>
            <a:ext cx="270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Underfitting</a:t>
            </a:r>
          </a:p>
        </p:txBody>
      </p:sp>
      <p:sp>
        <p:nvSpPr>
          <p:cNvPr id="24" name="Tekstvak 9">
            <a:extLst>
              <a:ext uri="{FF2B5EF4-FFF2-40B4-BE49-F238E27FC236}">
                <a16:creationId xmlns:a16="http://schemas.microsoft.com/office/drawing/2014/main" id="{BB42B8D7-01D5-4CA5-9A2F-7431AB90EEC7}"/>
              </a:ext>
            </a:extLst>
          </p:cNvPr>
          <p:cNvSpPr txBox="1"/>
          <p:nvPr/>
        </p:nvSpPr>
        <p:spPr>
          <a:xfrm>
            <a:off x="6802749" y="1464382"/>
            <a:ext cx="270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Overfitting</a:t>
            </a:r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id="{4246CEB0-16DD-48FA-867E-BE8C937C0131}"/>
              </a:ext>
            </a:extLst>
          </p:cNvPr>
          <p:cNvSpPr txBox="1"/>
          <p:nvPr/>
        </p:nvSpPr>
        <p:spPr>
          <a:xfrm>
            <a:off x="0" y="20208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Generalization</a:t>
            </a:r>
          </a:p>
        </p:txBody>
      </p:sp>
      <p:sp>
        <p:nvSpPr>
          <p:cNvPr id="29" name="Tekstvak 9">
            <a:extLst>
              <a:ext uri="{FF2B5EF4-FFF2-40B4-BE49-F238E27FC236}">
                <a16:creationId xmlns:a16="http://schemas.microsoft.com/office/drawing/2014/main" id="{02E62B56-A7E6-4E71-BB68-80E68220B45E}"/>
              </a:ext>
            </a:extLst>
          </p:cNvPr>
          <p:cNvSpPr txBox="1"/>
          <p:nvPr/>
        </p:nvSpPr>
        <p:spPr>
          <a:xfrm>
            <a:off x="2435383" y="6181517"/>
            <a:ext cx="7321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Regularization techniques can prevent overfitting</a:t>
            </a:r>
          </a:p>
        </p:txBody>
      </p:sp>
    </p:spTree>
    <p:extLst>
      <p:ext uri="{BB962C8B-B14F-4D97-AF65-F5344CB8AC3E}">
        <p14:creationId xmlns:p14="http://schemas.microsoft.com/office/powerpoint/2010/main" val="428337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animBg="1"/>
      <p:bldP spid="16" grpId="0" animBg="1"/>
      <p:bldP spid="20" grpId="0"/>
      <p:bldP spid="21" grpId="0"/>
      <p:bldP spid="3" grpId="0" animBg="1"/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1742885" y="6167543"/>
            <a:ext cx="870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Robust, flexible in amount of data, controllable speed (CPU)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50AE357-FE7B-43F3-9A28-E219D68226E1}"/>
              </a:ext>
            </a:extLst>
          </p:cNvPr>
          <p:cNvSpPr/>
          <p:nvPr/>
        </p:nvSpPr>
        <p:spPr>
          <a:xfrm>
            <a:off x="4944119" y="1146916"/>
            <a:ext cx="1784279" cy="9361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Weather?</a:t>
            </a:r>
            <a:endParaRPr lang="en-BE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7C4885-937F-48AF-8A9C-8C37FF164E19}"/>
              </a:ext>
            </a:extLst>
          </p:cNvPr>
          <p:cNvSpPr/>
          <p:nvPr/>
        </p:nvSpPr>
        <p:spPr>
          <a:xfrm>
            <a:off x="7491083" y="3062795"/>
            <a:ext cx="1784279" cy="9361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Time?</a:t>
            </a:r>
            <a:endParaRPr lang="en-BE" b="1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C934E7F-849F-4F92-A991-05EF5ACFB523}"/>
              </a:ext>
            </a:extLst>
          </p:cNvPr>
          <p:cNvSpPr/>
          <p:nvPr/>
        </p:nvSpPr>
        <p:spPr>
          <a:xfrm rot="7831879">
            <a:off x="4227496" y="2349806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3C7FE70-CDD6-43C6-B97B-A92B98045ECE}"/>
              </a:ext>
            </a:extLst>
          </p:cNvPr>
          <p:cNvSpPr/>
          <p:nvPr/>
        </p:nvSpPr>
        <p:spPr>
          <a:xfrm rot="2879942">
            <a:off x="6943367" y="2395522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F777829-F62D-4725-BE0A-65D2FC7B9052}"/>
              </a:ext>
            </a:extLst>
          </p:cNvPr>
          <p:cNvSpPr/>
          <p:nvPr/>
        </p:nvSpPr>
        <p:spPr>
          <a:xfrm>
            <a:off x="2538362" y="3136228"/>
            <a:ext cx="1784279" cy="93614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Take the bus</a:t>
            </a:r>
            <a:endParaRPr lang="en-BE" b="1" dirty="0"/>
          </a:p>
        </p:txBody>
      </p:sp>
      <p:sp>
        <p:nvSpPr>
          <p:cNvPr id="19" name="Tekstvak 9">
            <a:extLst>
              <a:ext uri="{FF2B5EF4-FFF2-40B4-BE49-F238E27FC236}">
                <a16:creationId xmlns:a16="http://schemas.microsoft.com/office/drawing/2014/main" id="{87DE25BB-78C5-459E-A375-A0847F5BBBFE}"/>
              </a:ext>
            </a:extLst>
          </p:cNvPr>
          <p:cNvSpPr txBox="1"/>
          <p:nvPr/>
        </p:nvSpPr>
        <p:spPr>
          <a:xfrm>
            <a:off x="3466520" y="2020636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Rain</a:t>
            </a:r>
          </a:p>
        </p:txBody>
      </p:sp>
      <p:sp>
        <p:nvSpPr>
          <p:cNvPr id="20" name="Tekstvak 9">
            <a:extLst>
              <a:ext uri="{FF2B5EF4-FFF2-40B4-BE49-F238E27FC236}">
                <a16:creationId xmlns:a16="http://schemas.microsoft.com/office/drawing/2014/main" id="{832E3074-3DF1-4233-B376-B30703890487}"/>
              </a:ext>
            </a:extLst>
          </p:cNvPr>
          <p:cNvSpPr txBox="1"/>
          <p:nvPr/>
        </p:nvSpPr>
        <p:spPr>
          <a:xfrm>
            <a:off x="7491083" y="2020635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Sun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2209950-8021-464E-83F8-CF713E6545C2}"/>
              </a:ext>
            </a:extLst>
          </p:cNvPr>
          <p:cNvSpPr/>
          <p:nvPr/>
        </p:nvSpPr>
        <p:spPr>
          <a:xfrm rot="7831879">
            <a:off x="6660109" y="4216627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06EB17C-EE3C-4EDA-A5D4-917A6BE6074E}"/>
              </a:ext>
            </a:extLst>
          </p:cNvPr>
          <p:cNvSpPr/>
          <p:nvPr/>
        </p:nvSpPr>
        <p:spPr>
          <a:xfrm rot="2879942">
            <a:off x="9375980" y="4262343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Tekstvak 9">
            <a:extLst>
              <a:ext uri="{FF2B5EF4-FFF2-40B4-BE49-F238E27FC236}">
                <a16:creationId xmlns:a16="http://schemas.microsoft.com/office/drawing/2014/main" id="{398CDF2A-7124-499C-A6D0-4BE7E271A0DE}"/>
              </a:ext>
            </a:extLst>
          </p:cNvPr>
          <p:cNvSpPr txBox="1"/>
          <p:nvPr/>
        </p:nvSpPr>
        <p:spPr>
          <a:xfrm>
            <a:off x="5562646" y="3887456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&lt; 30 min</a:t>
            </a:r>
          </a:p>
        </p:txBody>
      </p:sp>
      <p:sp>
        <p:nvSpPr>
          <p:cNvPr id="25" name="Tekstvak 9">
            <a:extLst>
              <a:ext uri="{FF2B5EF4-FFF2-40B4-BE49-F238E27FC236}">
                <a16:creationId xmlns:a16="http://schemas.microsoft.com/office/drawing/2014/main" id="{F1BC6507-A586-4991-B4BA-E7BE7C490A59}"/>
              </a:ext>
            </a:extLst>
          </p:cNvPr>
          <p:cNvSpPr txBox="1"/>
          <p:nvPr/>
        </p:nvSpPr>
        <p:spPr>
          <a:xfrm>
            <a:off x="9923696" y="3887456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&gt; 30 min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D1FA789-FBA3-4093-92E5-6AEAFE0F9F02}"/>
              </a:ext>
            </a:extLst>
          </p:cNvPr>
          <p:cNvSpPr/>
          <p:nvPr/>
        </p:nvSpPr>
        <p:spPr>
          <a:xfrm>
            <a:off x="4938316" y="4870232"/>
            <a:ext cx="1784279" cy="93614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Take the bus</a:t>
            </a:r>
            <a:endParaRPr lang="en-BE" b="1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A20068C-6060-4624-8CCF-2A9B6F0BFC10}"/>
              </a:ext>
            </a:extLst>
          </p:cNvPr>
          <p:cNvSpPr/>
          <p:nvPr/>
        </p:nvSpPr>
        <p:spPr>
          <a:xfrm>
            <a:off x="9949298" y="4870232"/>
            <a:ext cx="1784279" cy="93614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Walk to work</a:t>
            </a:r>
            <a:endParaRPr lang="en-BE" b="1" dirty="0"/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B7318803-DCB3-4641-B002-8A79A20FB5EF}"/>
              </a:ext>
            </a:extLst>
          </p:cNvPr>
          <p:cNvSpPr txBox="1"/>
          <p:nvPr/>
        </p:nvSpPr>
        <p:spPr>
          <a:xfrm>
            <a:off x="1126156" y="349809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98328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7" grpId="0" animBg="1"/>
      <p:bldP spid="18" grpId="0" animBg="1"/>
      <p:bldP spid="19" grpId="0"/>
      <p:bldP spid="20" grpId="0"/>
      <p:bldP spid="21" grpId="0" animBg="1"/>
      <p:bldP spid="23" grpId="0" animBg="1"/>
      <p:bldP spid="24" grpId="0"/>
      <p:bldP spid="25" grpId="0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BEFC83-E692-483E-B9F6-11CDCDB93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175" y="1248899"/>
            <a:ext cx="9645650" cy="4654512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0D0143EC-DDBE-49C7-8A88-49185DB95121}"/>
              </a:ext>
            </a:extLst>
          </p:cNvPr>
          <p:cNvSpPr txBox="1"/>
          <p:nvPr/>
        </p:nvSpPr>
        <p:spPr>
          <a:xfrm>
            <a:off x="933650" y="20208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Bump decision tree</a:t>
            </a:r>
          </a:p>
        </p:txBody>
      </p:sp>
      <p:sp>
        <p:nvSpPr>
          <p:cNvPr id="16" name="Tekstvak 9">
            <a:extLst>
              <a:ext uri="{FF2B5EF4-FFF2-40B4-BE49-F238E27FC236}">
                <a16:creationId xmlns:a16="http://schemas.microsoft.com/office/drawing/2014/main" id="{4BD715E3-71FF-42FC-84A8-F141F9497D6F}"/>
              </a:ext>
            </a:extLst>
          </p:cNvPr>
          <p:cNvSpPr txBox="1"/>
          <p:nvPr/>
        </p:nvSpPr>
        <p:spPr>
          <a:xfrm>
            <a:off x="3401993" y="6194248"/>
            <a:ext cx="5388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 single tree greatly risks overfitting</a:t>
            </a:r>
          </a:p>
        </p:txBody>
      </p:sp>
    </p:spTree>
    <p:extLst>
      <p:ext uri="{BB962C8B-B14F-4D97-AF65-F5344CB8AC3E}">
        <p14:creationId xmlns:p14="http://schemas.microsoft.com/office/powerpoint/2010/main" val="1851288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8">
            <a:extLst>
              <a:ext uri="{FF2B5EF4-FFF2-40B4-BE49-F238E27FC236}">
                <a16:creationId xmlns:a16="http://schemas.microsoft.com/office/drawing/2014/main" id="{534FAA6C-E401-4519-A40E-E127C39E8A77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hoek 8">
            <a:extLst>
              <a:ext uri="{FF2B5EF4-FFF2-40B4-BE49-F238E27FC236}">
                <a16:creationId xmlns:a16="http://schemas.microsoft.com/office/drawing/2014/main" id="{EA508FFD-0D7E-47E8-AA37-BC79F6E366B5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hoek 8">
            <a:extLst>
              <a:ext uri="{FF2B5EF4-FFF2-40B4-BE49-F238E27FC236}">
                <a16:creationId xmlns:a16="http://schemas.microsoft.com/office/drawing/2014/main" id="{B93A0D5B-C1AC-4C9C-B448-E6F6355BD494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54272F9-CDCD-4BC3-B1D8-D6DF927C3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20" name="Picture 2" descr="Target - Apps op Google Play">
            <a:extLst>
              <a:ext uri="{FF2B5EF4-FFF2-40B4-BE49-F238E27FC236}">
                <a16:creationId xmlns:a16="http://schemas.microsoft.com/office/drawing/2014/main" id="{23430BB1-A901-43E3-B2FD-20E6AC1A1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3711" y1="45898" x2="53711" y2="45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E3F22873-DF6C-4A83-9E5C-3886F181F674}"/>
              </a:ext>
            </a:extLst>
          </p:cNvPr>
          <p:cNvSpPr/>
          <p:nvPr/>
        </p:nvSpPr>
        <p:spPr>
          <a:xfrm>
            <a:off x="5060272" y="2423603"/>
            <a:ext cx="328474" cy="3284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95FC8C8-87E7-4F81-9733-B5A1C5EFF9C5}"/>
              </a:ext>
            </a:extLst>
          </p:cNvPr>
          <p:cNvSpPr/>
          <p:nvPr/>
        </p:nvSpPr>
        <p:spPr>
          <a:xfrm>
            <a:off x="6295717" y="3345900"/>
            <a:ext cx="328474" cy="3284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D6A3FC-6631-4B2E-9B34-A7EC32EF0644}"/>
              </a:ext>
            </a:extLst>
          </p:cNvPr>
          <p:cNvSpPr/>
          <p:nvPr/>
        </p:nvSpPr>
        <p:spPr>
          <a:xfrm>
            <a:off x="6375647" y="2423603"/>
            <a:ext cx="328474" cy="3284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D451E11-ED91-411D-A0AE-C8C4ADE782EC}"/>
              </a:ext>
            </a:extLst>
          </p:cNvPr>
          <p:cNvSpPr/>
          <p:nvPr/>
        </p:nvSpPr>
        <p:spPr>
          <a:xfrm>
            <a:off x="4964097" y="3510136"/>
            <a:ext cx="328474" cy="3284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29CDFB1-0B4F-4699-A0E3-CC5E23095BFC}"/>
              </a:ext>
            </a:extLst>
          </p:cNvPr>
          <p:cNvSpPr/>
          <p:nvPr/>
        </p:nvSpPr>
        <p:spPr>
          <a:xfrm>
            <a:off x="5767526" y="4209494"/>
            <a:ext cx="328474" cy="3284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2FDB40-CCD7-4699-BD1E-014DE4A92124}"/>
              </a:ext>
            </a:extLst>
          </p:cNvPr>
          <p:cNvSpPr/>
          <p:nvPr/>
        </p:nvSpPr>
        <p:spPr>
          <a:xfrm>
            <a:off x="6822489" y="4045257"/>
            <a:ext cx="328474" cy="3284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794141E-3647-45A4-8C92-4FD20B52AC43}"/>
              </a:ext>
            </a:extLst>
          </p:cNvPr>
          <p:cNvSpPr/>
          <p:nvPr/>
        </p:nvSpPr>
        <p:spPr>
          <a:xfrm>
            <a:off x="7150963" y="3008915"/>
            <a:ext cx="328474" cy="3284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EC09C6C-0E27-4DBB-94BC-27F11B3CFCD1}"/>
              </a:ext>
            </a:extLst>
          </p:cNvPr>
          <p:cNvSpPr/>
          <p:nvPr/>
        </p:nvSpPr>
        <p:spPr>
          <a:xfrm>
            <a:off x="5931763" y="3264763"/>
            <a:ext cx="328474" cy="328474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Title">
            <a:extLst>
              <a:ext uri="{FF2B5EF4-FFF2-40B4-BE49-F238E27FC236}">
                <a16:creationId xmlns:a16="http://schemas.microsoft.com/office/drawing/2014/main" id="{4D9F93C1-FF79-4D55-9769-22FE5DF513B8}"/>
              </a:ext>
            </a:extLst>
          </p:cNvPr>
          <p:cNvSpPr txBox="1"/>
          <p:nvPr/>
        </p:nvSpPr>
        <p:spPr>
          <a:xfrm>
            <a:off x="1203103" y="23057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Random forests</a:t>
            </a:r>
          </a:p>
        </p:txBody>
      </p:sp>
      <p:sp>
        <p:nvSpPr>
          <p:cNvPr id="31" name="Caption">
            <a:extLst>
              <a:ext uri="{FF2B5EF4-FFF2-40B4-BE49-F238E27FC236}">
                <a16:creationId xmlns:a16="http://schemas.microsoft.com/office/drawing/2014/main" id="{94262EBD-9A07-4BBF-AC98-A7BC2217D05D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By taking many simple trees, we average out the error and prevent overfitting</a:t>
            </a:r>
          </a:p>
        </p:txBody>
      </p:sp>
    </p:spTree>
    <p:extLst>
      <p:ext uri="{BB962C8B-B14F-4D97-AF65-F5344CB8AC3E}">
        <p14:creationId xmlns:p14="http://schemas.microsoft.com/office/powerpoint/2010/main" val="32770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63396AC8-0378-492E-BAD2-0BF8E58B78D7}"/>
              </a:ext>
            </a:extLst>
          </p:cNvPr>
          <p:cNvSpPr txBox="1"/>
          <p:nvPr/>
        </p:nvSpPr>
        <p:spPr>
          <a:xfrm>
            <a:off x="900330" y="246351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Hyperparameters</a:t>
            </a: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55753B11-D929-4AEE-BA98-F454C7A65F6D}"/>
              </a:ext>
            </a:extLst>
          </p:cNvPr>
          <p:cNvSpPr txBox="1"/>
          <p:nvPr/>
        </p:nvSpPr>
        <p:spPr>
          <a:xfrm>
            <a:off x="1034796" y="1578054"/>
            <a:ext cx="10122407" cy="4463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Number of trees				</a:t>
            </a:r>
            <a:r>
              <a:rPr lang="en-US" sz="24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endParaRPr lang="en-US" sz="24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Depth of the trees			</a:t>
            </a:r>
            <a:r>
              <a:rPr lang="en-US" sz="24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endParaRPr lang="en-US" sz="24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Amount of data per tree		</a:t>
            </a:r>
            <a:r>
              <a:rPr lang="en-US" sz="24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max_samples</a:t>
            </a:r>
            <a:endParaRPr lang="en-US" sz="24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Number of features per tree		</a:t>
            </a:r>
            <a:r>
              <a:rPr lang="en-US" sz="24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max_features</a:t>
            </a:r>
            <a:endParaRPr lang="en-US" sz="24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Samples per split			</a:t>
            </a:r>
            <a:r>
              <a:rPr lang="en-US" sz="24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min_samples_split</a:t>
            </a:r>
            <a:endParaRPr lang="en-US" sz="24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Samples per leaf				</a:t>
            </a:r>
            <a:r>
              <a:rPr lang="en-US" sz="24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min_samples_split</a:t>
            </a:r>
            <a:endParaRPr lang="en-US" sz="24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Caption">
            <a:extLst>
              <a:ext uri="{FF2B5EF4-FFF2-40B4-BE49-F238E27FC236}">
                <a16:creationId xmlns:a16="http://schemas.microsoft.com/office/drawing/2014/main" id="{4DC58280-A888-4DE1-A436-63AD4F145A60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Perfect for high-throughput screening</a:t>
            </a:r>
          </a:p>
        </p:txBody>
      </p:sp>
    </p:spTree>
    <p:extLst>
      <p:ext uri="{BB962C8B-B14F-4D97-AF65-F5344CB8AC3E}">
        <p14:creationId xmlns:p14="http://schemas.microsoft.com/office/powerpoint/2010/main" val="2582139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E9D0E1-4927-41A0-9EEB-F173D58300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25" t="3776" r="1129" b="3761"/>
          <a:stretch/>
        </p:blipFill>
        <p:spPr>
          <a:xfrm>
            <a:off x="985777" y="1651963"/>
            <a:ext cx="10220446" cy="3586281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39E1EC6F-CA26-46F8-B08A-A2D3572395ED}"/>
              </a:ext>
            </a:extLst>
          </p:cNvPr>
          <p:cNvSpPr txBox="1"/>
          <p:nvPr/>
        </p:nvSpPr>
        <p:spPr>
          <a:xfrm>
            <a:off x="818147" y="217003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Example: tree depth</a:t>
            </a:r>
          </a:p>
        </p:txBody>
      </p:sp>
      <p:sp>
        <p:nvSpPr>
          <p:cNvPr id="16" name="Caption">
            <a:extLst>
              <a:ext uri="{FF2B5EF4-FFF2-40B4-BE49-F238E27FC236}">
                <a16:creationId xmlns:a16="http://schemas.microsoft.com/office/drawing/2014/main" id="{57ADC275-81B3-4381-A867-25433C050EB2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Deeper trees are better, but slower and risk overfitting</a:t>
            </a:r>
          </a:p>
        </p:txBody>
      </p:sp>
    </p:spTree>
    <p:extLst>
      <p:ext uri="{BB962C8B-B14F-4D97-AF65-F5344CB8AC3E}">
        <p14:creationId xmlns:p14="http://schemas.microsoft.com/office/powerpoint/2010/main" val="3288980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ogo 4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ogo 3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ogo 2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Logo 1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1" name="Text">
            <a:extLst>
              <a:ext uri="{FF2B5EF4-FFF2-40B4-BE49-F238E27FC236}">
                <a16:creationId xmlns:a16="http://schemas.microsoft.com/office/drawing/2014/main" id="{9CE855D4-C63E-4937-A868-3721B03F5406}"/>
              </a:ext>
            </a:extLst>
          </p:cNvPr>
          <p:cNvSpPr txBox="1"/>
          <p:nvPr/>
        </p:nvSpPr>
        <p:spPr>
          <a:xfrm>
            <a:off x="1034796" y="1817912"/>
            <a:ext cx="10122407" cy="335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Decision trees 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can split the dataset down to </a:t>
            </a: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individual samples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100% accuracy on training is easy, almost trivial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This doesn’t mean good performance “in the wild”, the model might have just learned to recognize distinct noise patterns that don’t generalize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This is why we need a validation and test set: a fair assessment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11D09EF0-A2A3-4E80-94F8-6BB184B0E9E6}"/>
              </a:ext>
            </a:extLst>
          </p:cNvPr>
          <p:cNvSpPr txBox="1"/>
          <p:nvPr/>
        </p:nvSpPr>
        <p:spPr>
          <a:xfrm>
            <a:off x="818147" y="213818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1776630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ogo 4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ogo 3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ogo 2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Logo 1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1" name="Text">
            <a:extLst>
              <a:ext uri="{FF2B5EF4-FFF2-40B4-BE49-F238E27FC236}">
                <a16:creationId xmlns:a16="http://schemas.microsoft.com/office/drawing/2014/main" id="{9CE855D4-C63E-4937-A868-3721B03F5406}"/>
              </a:ext>
            </a:extLst>
          </p:cNvPr>
          <p:cNvSpPr txBox="1"/>
          <p:nvPr/>
        </p:nvSpPr>
        <p:spPr>
          <a:xfrm>
            <a:off x="1824512" y="4201789"/>
            <a:ext cx="3490948" cy="58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Seen by the model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CA86F147-12EC-4270-B36B-B5BDE215F7B2}"/>
              </a:ext>
            </a:extLst>
          </p:cNvPr>
          <p:cNvSpPr txBox="1"/>
          <p:nvPr/>
        </p:nvSpPr>
        <p:spPr>
          <a:xfrm>
            <a:off x="1032847" y="236224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Train, validation, test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24835E-8C5A-4A7D-970A-D0989A68FFF0}"/>
              </a:ext>
            </a:extLst>
          </p:cNvPr>
          <p:cNvSpPr/>
          <p:nvPr/>
        </p:nvSpPr>
        <p:spPr>
          <a:xfrm>
            <a:off x="764855" y="2461965"/>
            <a:ext cx="5090023" cy="1737321"/>
          </a:xfrm>
          <a:prstGeom prst="rect">
            <a:avLst/>
          </a:prstGeom>
          <a:solidFill>
            <a:srgbClr val="3EB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Training</a:t>
            </a:r>
            <a:endParaRPr lang="en-BE" sz="3200" b="1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FF67AB-8444-48B0-A7EC-7EF40B33D39B}"/>
              </a:ext>
            </a:extLst>
          </p:cNvPr>
          <p:cNvSpPr/>
          <p:nvPr/>
        </p:nvSpPr>
        <p:spPr>
          <a:xfrm>
            <a:off x="5854878" y="2457279"/>
            <a:ext cx="2411809" cy="1737321"/>
          </a:xfrm>
          <a:prstGeom prst="rect">
            <a:avLst/>
          </a:prstGeom>
          <a:solidFill>
            <a:srgbClr val="73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Validation</a:t>
            </a:r>
            <a:endParaRPr lang="en-BE" sz="3200" b="1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EDCF22-1823-4E09-91FB-0B2416E7DE73}"/>
              </a:ext>
            </a:extLst>
          </p:cNvPr>
          <p:cNvSpPr/>
          <p:nvPr/>
        </p:nvSpPr>
        <p:spPr>
          <a:xfrm>
            <a:off x="8266687" y="2458076"/>
            <a:ext cx="2411809" cy="1737321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Test</a:t>
            </a:r>
            <a:endParaRPr lang="en-BE" sz="3200" b="1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Text">
            <a:extLst>
              <a:ext uri="{FF2B5EF4-FFF2-40B4-BE49-F238E27FC236}">
                <a16:creationId xmlns:a16="http://schemas.microsoft.com/office/drawing/2014/main" id="{86505FB4-E4C1-4634-BEB9-9D3517D04A39}"/>
              </a:ext>
            </a:extLst>
          </p:cNvPr>
          <p:cNvSpPr txBox="1"/>
          <p:nvPr/>
        </p:nvSpPr>
        <p:spPr>
          <a:xfrm>
            <a:off x="8890207" y="4242616"/>
            <a:ext cx="12178997" cy="58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Hidden</a:t>
            </a:r>
          </a:p>
        </p:txBody>
      </p:sp>
      <p:sp>
        <p:nvSpPr>
          <p:cNvPr id="18" name="Text">
            <a:extLst>
              <a:ext uri="{FF2B5EF4-FFF2-40B4-BE49-F238E27FC236}">
                <a16:creationId xmlns:a16="http://schemas.microsoft.com/office/drawing/2014/main" id="{2084B06C-0AFA-433F-8ED6-977FB06CF648}"/>
              </a:ext>
            </a:extLst>
          </p:cNvPr>
          <p:cNvSpPr txBox="1"/>
          <p:nvPr/>
        </p:nvSpPr>
        <p:spPr>
          <a:xfrm>
            <a:off x="6090948" y="4213136"/>
            <a:ext cx="3490948" cy="58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Seen by you</a:t>
            </a:r>
          </a:p>
        </p:txBody>
      </p:sp>
      <p:sp>
        <p:nvSpPr>
          <p:cNvPr id="20" name="Caption">
            <a:extLst>
              <a:ext uri="{FF2B5EF4-FFF2-40B4-BE49-F238E27FC236}">
                <a16:creationId xmlns:a16="http://schemas.microsoft.com/office/drawing/2014/main" id="{50B98CE6-2349-4A80-B8E6-03BF6BC817FA}"/>
              </a:ext>
            </a:extLst>
          </p:cNvPr>
          <p:cNvSpPr txBox="1"/>
          <p:nvPr/>
        </p:nvSpPr>
        <p:spPr>
          <a:xfrm>
            <a:off x="-85906" y="60309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The more we see data, the more we bias our model</a:t>
            </a:r>
          </a:p>
        </p:txBody>
      </p:sp>
      <p:sp>
        <p:nvSpPr>
          <p:cNvPr id="21" name="Caption">
            <a:extLst>
              <a:ext uri="{FF2B5EF4-FFF2-40B4-BE49-F238E27FC236}">
                <a16:creationId xmlns:a16="http://schemas.microsoft.com/office/drawing/2014/main" id="{34500F29-ED8A-4CD1-B089-8BC361FD4109}"/>
              </a:ext>
            </a:extLst>
          </p:cNvPr>
          <p:cNvSpPr txBox="1"/>
          <p:nvPr/>
        </p:nvSpPr>
        <p:spPr>
          <a:xfrm>
            <a:off x="-373235" y="136601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Data must be split into </a:t>
            </a: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independent yet similar 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sets</a:t>
            </a:r>
          </a:p>
        </p:txBody>
      </p:sp>
    </p:spTree>
    <p:extLst>
      <p:ext uri="{BB962C8B-B14F-4D97-AF65-F5344CB8AC3E}">
        <p14:creationId xmlns:p14="http://schemas.microsoft.com/office/powerpoint/2010/main" val="104150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15" grpId="0" animBg="1"/>
      <p:bldP spid="16" grpId="0" animBg="1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5239323-1786-4797-8456-412212DC95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7" name="Tekstvak 9">
            <a:extLst>
              <a:ext uri="{FF2B5EF4-FFF2-40B4-BE49-F238E27FC236}">
                <a16:creationId xmlns:a16="http://schemas.microsoft.com/office/drawing/2014/main" id="{39463601-0270-4F32-9440-4865149CDD79}"/>
              </a:ext>
            </a:extLst>
          </p:cNvPr>
          <p:cNvSpPr txBox="1"/>
          <p:nvPr/>
        </p:nvSpPr>
        <p:spPr>
          <a:xfrm>
            <a:off x="1821185" y="6136847"/>
            <a:ext cx="799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Series of techniques to extract </a:t>
            </a: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information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 from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16AE76-3DE6-4CFA-ABB6-638225EC6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40" y="1450401"/>
            <a:ext cx="7993198" cy="42619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A4B02349-5D12-4614-95ED-93557CEE10B5}"/>
              </a:ext>
            </a:extLst>
          </p:cNvPr>
          <p:cNvSpPr txBox="1"/>
          <p:nvPr/>
        </p:nvSpPr>
        <p:spPr>
          <a:xfrm>
            <a:off x="967014" y="26885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What is AI?</a:t>
            </a:r>
          </a:p>
        </p:txBody>
      </p:sp>
    </p:spTree>
    <p:extLst>
      <p:ext uri="{BB962C8B-B14F-4D97-AF65-F5344CB8AC3E}">
        <p14:creationId xmlns:p14="http://schemas.microsoft.com/office/powerpoint/2010/main" val="945362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ogo 4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ogo 3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ogo 2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Logo 1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9" name="Title">
            <a:extLst>
              <a:ext uri="{FF2B5EF4-FFF2-40B4-BE49-F238E27FC236}">
                <a16:creationId xmlns:a16="http://schemas.microsoft.com/office/drawing/2014/main" id="{CA86F147-12EC-4270-B36B-B5BDE215F7B2}"/>
              </a:ext>
            </a:extLst>
          </p:cNvPr>
          <p:cNvSpPr txBox="1"/>
          <p:nvPr/>
        </p:nvSpPr>
        <p:spPr>
          <a:xfrm>
            <a:off x="1032847" y="236224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Out-of-bag score</a:t>
            </a:r>
          </a:p>
        </p:txBody>
      </p:sp>
      <p:sp>
        <p:nvSpPr>
          <p:cNvPr id="20" name="Caption">
            <a:extLst>
              <a:ext uri="{FF2B5EF4-FFF2-40B4-BE49-F238E27FC236}">
                <a16:creationId xmlns:a16="http://schemas.microsoft.com/office/drawing/2014/main" id="{50B98CE6-2349-4A80-B8E6-03BF6BC817FA}"/>
              </a:ext>
            </a:extLst>
          </p:cNvPr>
          <p:cNvSpPr txBox="1"/>
          <p:nvPr/>
        </p:nvSpPr>
        <p:spPr>
          <a:xfrm>
            <a:off x="-85906" y="603094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36,2% of the data is unseen by each tree which can be used for OOB validation</a:t>
            </a:r>
          </a:p>
        </p:txBody>
      </p:sp>
      <p:sp>
        <p:nvSpPr>
          <p:cNvPr id="21" name="Caption">
            <a:extLst>
              <a:ext uri="{FF2B5EF4-FFF2-40B4-BE49-F238E27FC236}">
                <a16:creationId xmlns:a16="http://schemas.microsoft.com/office/drawing/2014/main" id="{34500F29-ED8A-4CD1-B089-8BC361FD4109}"/>
              </a:ext>
            </a:extLst>
          </p:cNvPr>
          <p:cNvSpPr txBox="1"/>
          <p:nvPr/>
        </p:nvSpPr>
        <p:spPr>
          <a:xfrm>
            <a:off x="-140145" y="129559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N samples are chosen for each tree with repetition (bagging)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451DA53-4DFD-437C-BD99-5757CA966DCB}"/>
              </a:ext>
            </a:extLst>
          </p:cNvPr>
          <p:cNvSpPr/>
          <p:nvPr/>
        </p:nvSpPr>
        <p:spPr>
          <a:xfrm>
            <a:off x="7921067" y="2395888"/>
            <a:ext cx="2927685" cy="2580142"/>
          </a:xfrm>
          <a:prstGeom prst="triangl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05E78CA-E2BA-4425-B628-FA1DC2DE9BB2}"/>
              </a:ext>
            </a:extLst>
          </p:cNvPr>
          <p:cNvSpPr/>
          <p:nvPr/>
        </p:nvSpPr>
        <p:spPr>
          <a:xfrm>
            <a:off x="4552226" y="2395887"/>
            <a:ext cx="2927685" cy="2580142"/>
          </a:xfrm>
          <a:prstGeom prst="triangle">
            <a:avLst/>
          </a:prstGeom>
          <a:noFill/>
          <a:ln w="38100">
            <a:solidFill>
              <a:srgbClr val="3EBD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F37EE57-1800-4CFD-93A7-125AD498E72F}"/>
              </a:ext>
            </a:extLst>
          </p:cNvPr>
          <p:cNvSpPr/>
          <p:nvPr/>
        </p:nvSpPr>
        <p:spPr>
          <a:xfrm>
            <a:off x="1231510" y="2395887"/>
            <a:ext cx="2927685" cy="2580142"/>
          </a:xfrm>
          <a:prstGeom prst="triangle">
            <a:avLst/>
          </a:prstGeom>
          <a:noFill/>
          <a:ln w="38100">
            <a:solidFill>
              <a:srgbClr val="7373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37F2B5-A9C5-48F5-AFE8-9D0860E5491A}"/>
              </a:ext>
            </a:extLst>
          </p:cNvPr>
          <p:cNvSpPr/>
          <p:nvPr/>
        </p:nvSpPr>
        <p:spPr>
          <a:xfrm>
            <a:off x="2538943" y="2817743"/>
            <a:ext cx="327259" cy="327259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8F69975-4A92-4B23-80A8-6E353EC198E8}"/>
              </a:ext>
            </a:extLst>
          </p:cNvPr>
          <p:cNvSpPr/>
          <p:nvPr/>
        </p:nvSpPr>
        <p:spPr>
          <a:xfrm>
            <a:off x="2816469" y="3341854"/>
            <a:ext cx="327259" cy="327259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D160DA-03FC-4281-AD43-0A0FFB3132FE}"/>
              </a:ext>
            </a:extLst>
          </p:cNvPr>
          <p:cNvSpPr/>
          <p:nvPr/>
        </p:nvSpPr>
        <p:spPr>
          <a:xfrm>
            <a:off x="1900466" y="3866668"/>
            <a:ext cx="327259" cy="327259"/>
          </a:xfrm>
          <a:prstGeom prst="ellipse">
            <a:avLst/>
          </a:prstGeom>
          <a:solidFill>
            <a:srgbClr val="3EBDF5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DD78435-1CCB-4628-956B-91A5FA01D54C}"/>
              </a:ext>
            </a:extLst>
          </p:cNvPr>
          <p:cNvSpPr/>
          <p:nvPr/>
        </p:nvSpPr>
        <p:spPr>
          <a:xfrm>
            <a:off x="2505251" y="3885977"/>
            <a:ext cx="327259" cy="327259"/>
          </a:xfrm>
          <a:prstGeom prst="ellips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666B70F-A1DF-4BCC-BE14-F8FCE9D3F101}"/>
              </a:ext>
            </a:extLst>
          </p:cNvPr>
          <p:cNvSpPr/>
          <p:nvPr/>
        </p:nvSpPr>
        <p:spPr>
          <a:xfrm>
            <a:off x="1622940" y="4456796"/>
            <a:ext cx="327259" cy="32725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00BE88F-77D8-46C9-8836-66D4B09D9484}"/>
              </a:ext>
            </a:extLst>
          </p:cNvPr>
          <p:cNvSpPr/>
          <p:nvPr/>
        </p:nvSpPr>
        <p:spPr>
          <a:xfrm>
            <a:off x="2811662" y="4451428"/>
            <a:ext cx="327260" cy="327259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9105C2-B6E7-4E44-9B02-9F667F072FAC}"/>
              </a:ext>
            </a:extLst>
          </p:cNvPr>
          <p:cNvSpPr/>
          <p:nvPr/>
        </p:nvSpPr>
        <p:spPr>
          <a:xfrm>
            <a:off x="3405221" y="4451428"/>
            <a:ext cx="327260" cy="327259"/>
          </a:xfrm>
          <a:prstGeom prst="ellipse">
            <a:avLst/>
          </a:prstGeom>
          <a:solidFill>
            <a:srgbClr val="3A4A6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9096CD4-0834-471C-927F-96CABD9BD19E}"/>
              </a:ext>
            </a:extLst>
          </p:cNvPr>
          <p:cNvSpPr/>
          <p:nvPr/>
        </p:nvSpPr>
        <p:spPr>
          <a:xfrm>
            <a:off x="5859659" y="2854782"/>
            <a:ext cx="327259" cy="327259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25ABC07-96B2-419C-8527-44D7E9B2B7C1}"/>
              </a:ext>
            </a:extLst>
          </p:cNvPr>
          <p:cNvSpPr/>
          <p:nvPr/>
        </p:nvSpPr>
        <p:spPr>
          <a:xfrm>
            <a:off x="5532400" y="3380675"/>
            <a:ext cx="327259" cy="327259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0AF89B0-0503-438A-83DB-2DD07C60C217}"/>
              </a:ext>
            </a:extLst>
          </p:cNvPr>
          <p:cNvSpPr/>
          <p:nvPr/>
        </p:nvSpPr>
        <p:spPr>
          <a:xfrm>
            <a:off x="5825967" y="3923016"/>
            <a:ext cx="327259" cy="327259"/>
          </a:xfrm>
          <a:prstGeom prst="ellipse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C4FDA8-9497-4972-9948-D3D8DD314D13}"/>
              </a:ext>
            </a:extLst>
          </p:cNvPr>
          <p:cNvSpPr/>
          <p:nvPr/>
        </p:nvSpPr>
        <p:spPr>
          <a:xfrm>
            <a:off x="5548441" y="4492053"/>
            <a:ext cx="327259" cy="32725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63AFAA3-4B4A-42EF-9D5C-069BD5EEC152}"/>
              </a:ext>
            </a:extLst>
          </p:cNvPr>
          <p:cNvSpPr/>
          <p:nvPr/>
        </p:nvSpPr>
        <p:spPr>
          <a:xfrm>
            <a:off x="6132378" y="4488467"/>
            <a:ext cx="327260" cy="327259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D7AECF-F6CA-498D-AF66-D00C647C7B52}"/>
              </a:ext>
            </a:extLst>
          </p:cNvPr>
          <p:cNvSpPr/>
          <p:nvPr/>
        </p:nvSpPr>
        <p:spPr>
          <a:xfrm>
            <a:off x="6430752" y="3923015"/>
            <a:ext cx="327260" cy="32725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B2C8FB9-7BE0-45E4-BCF9-A7A9916ECF87}"/>
              </a:ext>
            </a:extLst>
          </p:cNvPr>
          <p:cNvSpPr/>
          <p:nvPr/>
        </p:nvSpPr>
        <p:spPr>
          <a:xfrm>
            <a:off x="8886808" y="3383978"/>
            <a:ext cx="327259" cy="327259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167646-D1FF-4C0B-BD10-7E2BF93193FB}"/>
              </a:ext>
            </a:extLst>
          </p:cNvPr>
          <p:cNvSpPr/>
          <p:nvPr/>
        </p:nvSpPr>
        <p:spPr>
          <a:xfrm>
            <a:off x="9491593" y="3382196"/>
            <a:ext cx="327259" cy="327259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3C11D02-69AD-483B-802A-92648ECF0746}"/>
              </a:ext>
            </a:extLst>
          </p:cNvPr>
          <p:cNvSpPr/>
          <p:nvPr/>
        </p:nvSpPr>
        <p:spPr>
          <a:xfrm>
            <a:off x="8575590" y="3907010"/>
            <a:ext cx="327259" cy="327259"/>
          </a:xfrm>
          <a:prstGeom prst="ellipse">
            <a:avLst/>
          </a:prstGeom>
          <a:solidFill>
            <a:srgbClr val="3EBDF5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4F81596-B8FC-4974-A269-AD1EAB81869A}"/>
              </a:ext>
            </a:extLst>
          </p:cNvPr>
          <p:cNvSpPr/>
          <p:nvPr/>
        </p:nvSpPr>
        <p:spPr>
          <a:xfrm>
            <a:off x="8298064" y="4497138"/>
            <a:ext cx="327259" cy="32725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8442160-62BE-4D01-AE43-56BC662B761F}"/>
              </a:ext>
            </a:extLst>
          </p:cNvPr>
          <p:cNvSpPr/>
          <p:nvPr/>
        </p:nvSpPr>
        <p:spPr>
          <a:xfrm>
            <a:off x="8902849" y="4495356"/>
            <a:ext cx="327259" cy="32725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E8A9EA-E88A-40C4-81C4-A1E68F5A45FD}"/>
              </a:ext>
            </a:extLst>
          </p:cNvPr>
          <p:cNvSpPr/>
          <p:nvPr/>
        </p:nvSpPr>
        <p:spPr>
          <a:xfrm>
            <a:off x="10080345" y="4491770"/>
            <a:ext cx="327260" cy="327259"/>
          </a:xfrm>
          <a:prstGeom prst="ellipse">
            <a:avLst/>
          </a:prstGeom>
          <a:solidFill>
            <a:srgbClr val="3A4A6A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D23A3FC-15A8-4FB0-96B4-C90133938F23}"/>
              </a:ext>
            </a:extLst>
          </p:cNvPr>
          <p:cNvSpPr/>
          <p:nvPr/>
        </p:nvSpPr>
        <p:spPr>
          <a:xfrm>
            <a:off x="9785160" y="3926318"/>
            <a:ext cx="327260" cy="32725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8" name="Caption">
            <a:extLst>
              <a:ext uri="{FF2B5EF4-FFF2-40B4-BE49-F238E27FC236}">
                <a16:creationId xmlns:a16="http://schemas.microsoft.com/office/drawing/2014/main" id="{4B92A133-2338-4971-9F5D-2D7DF1770792}"/>
              </a:ext>
            </a:extLst>
          </p:cNvPr>
          <p:cNvSpPr txBox="1"/>
          <p:nvPr/>
        </p:nvSpPr>
        <p:spPr>
          <a:xfrm>
            <a:off x="2064095" y="5064802"/>
            <a:ext cx="134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Tree 1</a:t>
            </a:r>
          </a:p>
        </p:txBody>
      </p:sp>
      <p:sp>
        <p:nvSpPr>
          <p:cNvPr id="60" name="Caption">
            <a:extLst>
              <a:ext uri="{FF2B5EF4-FFF2-40B4-BE49-F238E27FC236}">
                <a16:creationId xmlns:a16="http://schemas.microsoft.com/office/drawing/2014/main" id="{483C4F74-E076-48D0-A145-5AEC51B64F2A}"/>
              </a:ext>
            </a:extLst>
          </p:cNvPr>
          <p:cNvSpPr txBox="1"/>
          <p:nvPr/>
        </p:nvSpPr>
        <p:spPr>
          <a:xfrm>
            <a:off x="5414764" y="5064801"/>
            <a:ext cx="134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Tree 2</a:t>
            </a:r>
          </a:p>
        </p:txBody>
      </p:sp>
      <p:sp>
        <p:nvSpPr>
          <p:cNvPr id="61" name="Caption">
            <a:extLst>
              <a:ext uri="{FF2B5EF4-FFF2-40B4-BE49-F238E27FC236}">
                <a16:creationId xmlns:a16="http://schemas.microsoft.com/office/drawing/2014/main" id="{EAE9C294-15A1-4C1D-8D4B-169BED0B5C33}"/>
              </a:ext>
            </a:extLst>
          </p:cNvPr>
          <p:cNvSpPr txBox="1"/>
          <p:nvPr/>
        </p:nvSpPr>
        <p:spPr>
          <a:xfrm>
            <a:off x="8713285" y="5054844"/>
            <a:ext cx="134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Tree 3</a:t>
            </a:r>
          </a:p>
        </p:txBody>
      </p:sp>
    </p:spTree>
    <p:extLst>
      <p:ext uri="{BB962C8B-B14F-4D97-AF65-F5344CB8AC3E}">
        <p14:creationId xmlns:p14="http://schemas.microsoft.com/office/powerpoint/2010/main" val="210115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 animBg="1"/>
      <p:bldP spid="5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8" grpId="0" animBg="1"/>
      <p:bldP spid="39" grpId="0" animBg="1"/>
      <p:bldP spid="42" grpId="0" animBg="1"/>
      <p:bldP spid="44" grpId="0" animBg="1"/>
      <p:bldP spid="45" grpId="0" animBg="1"/>
      <p:bldP spid="47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57" grpId="0" animBg="1"/>
      <p:bldP spid="58" grpId="0"/>
      <p:bldP spid="60" grpId="0"/>
      <p:bldP spid="6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logo">
            <a:extLst>
              <a:ext uri="{FF2B5EF4-FFF2-40B4-BE49-F238E27FC236}">
                <a16:creationId xmlns:a16="http://schemas.microsoft.com/office/drawing/2014/main" id="{DF156445-43CD-4C5F-8D57-FE43BEADDDF2}"/>
              </a:ext>
            </a:extLst>
          </p:cNvPr>
          <p:cNvGrpSpPr/>
          <p:nvPr/>
        </p:nvGrpSpPr>
        <p:grpSpPr>
          <a:xfrm>
            <a:off x="8219167" y="-801111"/>
            <a:ext cx="4326364" cy="2054570"/>
            <a:chOff x="8219167" y="-801111"/>
            <a:chExt cx="4326364" cy="2054570"/>
          </a:xfrm>
        </p:grpSpPr>
        <p:sp>
          <p:nvSpPr>
            <p:cNvPr id="14" name="Rechthoek 8">
              <a:extLst>
                <a:ext uri="{FF2B5EF4-FFF2-40B4-BE49-F238E27FC236}">
                  <a16:creationId xmlns:a16="http://schemas.microsoft.com/office/drawing/2014/main" id="{F719A704-5A23-467A-8537-B569503D4AEF}"/>
                </a:ext>
              </a:extLst>
            </p:cNvPr>
            <p:cNvSpPr/>
            <p:nvPr/>
          </p:nvSpPr>
          <p:spPr>
            <a:xfrm rot="1519089" flipH="1">
              <a:off x="8219167" y="-734483"/>
              <a:ext cx="4326364" cy="1987942"/>
            </a:xfrm>
            <a:custGeom>
              <a:avLst/>
              <a:gdLst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8675291 w 8675291"/>
                <a:gd name="connsiteY2" fmla="*/ 2161053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6109584 w 8675291"/>
                <a:gd name="connsiteY2" fmla="*/ 2145417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6109584"/>
                <a:gd name="connsiteY0" fmla="*/ 0 h 2161053"/>
                <a:gd name="connsiteX1" fmla="*/ 2459224 w 6109584"/>
                <a:gd name="connsiteY1" fmla="*/ 411880 h 2161053"/>
                <a:gd name="connsiteX2" fmla="*/ 6109584 w 6109584"/>
                <a:gd name="connsiteY2" fmla="*/ 2145417 h 2161053"/>
                <a:gd name="connsiteX3" fmla="*/ 0 w 6109584"/>
                <a:gd name="connsiteY3" fmla="*/ 2161053 h 2161053"/>
                <a:gd name="connsiteX4" fmla="*/ 0 w 6109584"/>
                <a:gd name="connsiteY4" fmla="*/ 0 h 2161053"/>
                <a:gd name="connsiteX0" fmla="*/ 0 w 6109584"/>
                <a:gd name="connsiteY0" fmla="*/ 0 h 2406288"/>
                <a:gd name="connsiteX1" fmla="*/ 2459224 w 6109584"/>
                <a:gd name="connsiteY1" fmla="*/ 411880 h 2406288"/>
                <a:gd name="connsiteX2" fmla="*/ 6109584 w 6109584"/>
                <a:gd name="connsiteY2" fmla="*/ 2145417 h 2406288"/>
                <a:gd name="connsiteX3" fmla="*/ 2514049 w 6109584"/>
                <a:gd name="connsiteY3" fmla="*/ 2406288 h 2406288"/>
                <a:gd name="connsiteX4" fmla="*/ 0 w 6109584"/>
                <a:gd name="connsiteY4" fmla="*/ 0 h 2406288"/>
                <a:gd name="connsiteX0" fmla="*/ 0 w 4421454"/>
                <a:gd name="connsiteY0" fmla="*/ 1619894 h 1994408"/>
                <a:gd name="connsiteX1" fmla="*/ 771094 w 4421454"/>
                <a:gd name="connsiteY1" fmla="*/ 0 h 1994408"/>
                <a:gd name="connsiteX2" fmla="*/ 4421454 w 4421454"/>
                <a:gd name="connsiteY2" fmla="*/ 1733537 h 1994408"/>
                <a:gd name="connsiteX3" fmla="*/ 825919 w 4421454"/>
                <a:gd name="connsiteY3" fmla="*/ 1994408 h 1994408"/>
                <a:gd name="connsiteX4" fmla="*/ 0 w 4421454"/>
                <a:gd name="connsiteY4" fmla="*/ 1619894 h 1994408"/>
                <a:gd name="connsiteX0" fmla="*/ 0 w 4421454"/>
                <a:gd name="connsiteY0" fmla="*/ 1619894 h 1877550"/>
                <a:gd name="connsiteX1" fmla="*/ 771094 w 4421454"/>
                <a:gd name="connsiteY1" fmla="*/ 0 h 1877550"/>
                <a:gd name="connsiteX2" fmla="*/ 4421454 w 4421454"/>
                <a:gd name="connsiteY2" fmla="*/ 1733537 h 1877550"/>
                <a:gd name="connsiteX3" fmla="*/ 2615312 w 4421454"/>
                <a:gd name="connsiteY3" fmla="*/ 1877550 h 1877550"/>
                <a:gd name="connsiteX4" fmla="*/ 0 w 4421454"/>
                <a:gd name="connsiteY4" fmla="*/ 1619894 h 1877550"/>
                <a:gd name="connsiteX0" fmla="*/ 0 w 4068929"/>
                <a:gd name="connsiteY0" fmla="*/ 813640 h 1877550"/>
                <a:gd name="connsiteX1" fmla="*/ 418569 w 4068929"/>
                <a:gd name="connsiteY1" fmla="*/ 0 h 1877550"/>
                <a:gd name="connsiteX2" fmla="*/ 4068929 w 4068929"/>
                <a:gd name="connsiteY2" fmla="*/ 1733537 h 1877550"/>
                <a:gd name="connsiteX3" fmla="*/ 2262787 w 4068929"/>
                <a:gd name="connsiteY3" fmla="*/ 1877550 h 1877550"/>
                <a:gd name="connsiteX4" fmla="*/ 0 w 4068929"/>
                <a:gd name="connsiteY4" fmla="*/ 813640 h 1877550"/>
                <a:gd name="connsiteX0" fmla="*/ 0 w 4028440"/>
                <a:gd name="connsiteY0" fmla="*/ 846844 h 1877550"/>
                <a:gd name="connsiteX1" fmla="*/ 378080 w 4028440"/>
                <a:gd name="connsiteY1" fmla="*/ 0 h 1877550"/>
                <a:gd name="connsiteX2" fmla="*/ 4028440 w 4028440"/>
                <a:gd name="connsiteY2" fmla="*/ 1733537 h 1877550"/>
                <a:gd name="connsiteX3" fmla="*/ 2222298 w 4028440"/>
                <a:gd name="connsiteY3" fmla="*/ 1877550 h 1877550"/>
                <a:gd name="connsiteX4" fmla="*/ 0 w 4028440"/>
                <a:gd name="connsiteY4" fmla="*/ 846844 h 1877550"/>
                <a:gd name="connsiteX0" fmla="*/ 0 w 4028440"/>
                <a:gd name="connsiteY0" fmla="*/ 686431 h 1717137"/>
                <a:gd name="connsiteX1" fmla="*/ 316241 w 4028440"/>
                <a:gd name="connsiteY1" fmla="*/ 0 h 1717137"/>
                <a:gd name="connsiteX2" fmla="*/ 4028440 w 4028440"/>
                <a:gd name="connsiteY2" fmla="*/ 1573124 h 1717137"/>
                <a:gd name="connsiteX3" fmla="*/ 2222298 w 4028440"/>
                <a:gd name="connsiteY3" fmla="*/ 1717137 h 1717137"/>
                <a:gd name="connsiteX4" fmla="*/ 0 w 4028440"/>
                <a:gd name="connsiteY4" fmla="*/ 686431 h 1717137"/>
                <a:gd name="connsiteX0" fmla="*/ 0 w 4028440"/>
                <a:gd name="connsiteY0" fmla="*/ 812713 h 1843419"/>
                <a:gd name="connsiteX1" fmla="*/ 375983 w 4028440"/>
                <a:gd name="connsiteY1" fmla="*/ 0 h 1843419"/>
                <a:gd name="connsiteX2" fmla="*/ 4028440 w 4028440"/>
                <a:gd name="connsiteY2" fmla="*/ 1699406 h 1843419"/>
                <a:gd name="connsiteX3" fmla="*/ 2222298 w 4028440"/>
                <a:gd name="connsiteY3" fmla="*/ 1843419 h 1843419"/>
                <a:gd name="connsiteX4" fmla="*/ 0 w 4028440"/>
                <a:gd name="connsiteY4" fmla="*/ 812713 h 1843419"/>
                <a:gd name="connsiteX0" fmla="*/ 0 w 4011837"/>
                <a:gd name="connsiteY0" fmla="*/ 812713 h 1843419"/>
                <a:gd name="connsiteX1" fmla="*/ 375983 w 4011837"/>
                <a:gd name="connsiteY1" fmla="*/ 0 h 1843419"/>
                <a:gd name="connsiteX2" fmla="*/ 4011837 w 4011837"/>
                <a:gd name="connsiteY2" fmla="*/ 1719650 h 1843419"/>
                <a:gd name="connsiteX3" fmla="*/ 2222298 w 4011837"/>
                <a:gd name="connsiteY3" fmla="*/ 1843419 h 1843419"/>
                <a:gd name="connsiteX4" fmla="*/ 0 w 4011837"/>
                <a:gd name="connsiteY4" fmla="*/ 812713 h 184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1837" h="1843419">
                  <a:moveTo>
                    <a:pt x="0" y="812713"/>
                  </a:moveTo>
                  <a:lnTo>
                    <a:pt x="375983" y="0"/>
                  </a:lnTo>
                  <a:lnTo>
                    <a:pt x="4011837" y="1719650"/>
                  </a:lnTo>
                  <a:lnTo>
                    <a:pt x="2222298" y="1843419"/>
                  </a:lnTo>
                  <a:lnTo>
                    <a:pt x="0" y="812713"/>
                  </a:lnTo>
                  <a:close/>
                </a:path>
              </a:pathLst>
            </a:custGeom>
            <a:solidFill>
              <a:srgbClr val="3EBDF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hoek 8">
              <a:extLst>
                <a:ext uri="{FF2B5EF4-FFF2-40B4-BE49-F238E27FC236}">
                  <a16:creationId xmlns:a16="http://schemas.microsoft.com/office/drawing/2014/main" id="{DE6AD959-74A4-4396-9E23-A8FD5D459D3F}"/>
                </a:ext>
              </a:extLst>
            </p:cNvPr>
            <p:cNvSpPr/>
            <p:nvPr/>
          </p:nvSpPr>
          <p:spPr>
            <a:xfrm rot="1519089" flipH="1">
              <a:off x="8266753" y="-801111"/>
              <a:ext cx="4231192" cy="1965641"/>
            </a:xfrm>
            <a:custGeom>
              <a:avLst/>
              <a:gdLst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8675291 w 8675291"/>
                <a:gd name="connsiteY2" fmla="*/ 2161053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6109584 w 8675291"/>
                <a:gd name="connsiteY2" fmla="*/ 2145417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6109584"/>
                <a:gd name="connsiteY0" fmla="*/ 0 h 2161053"/>
                <a:gd name="connsiteX1" fmla="*/ 2459224 w 6109584"/>
                <a:gd name="connsiteY1" fmla="*/ 411880 h 2161053"/>
                <a:gd name="connsiteX2" fmla="*/ 6109584 w 6109584"/>
                <a:gd name="connsiteY2" fmla="*/ 2145417 h 2161053"/>
                <a:gd name="connsiteX3" fmla="*/ 0 w 6109584"/>
                <a:gd name="connsiteY3" fmla="*/ 2161053 h 2161053"/>
                <a:gd name="connsiteX4" fmla="*/ 0 w 6109584"/>
                <a:gd name="connsiteY4" fmla="*/ 0 h 2161053"/>
                <a:gd name="connsiteX0" fmla="*/ 0 w 6109584"/>
                <a:gd name="connsiteY0" fmla="*/ 0 h 2406288"/>
                <a:gd name="connsiteX1" fmla="*/ 2459224 w 6109584"/>
                <a:gd name="connsiteY1" fmla="*/ 411880 h 2406288"/>
                <a:gd name="connsiteX2" fmla="*/ 6109584 w 6109584"/>
                <a:gd name="connsiteY2" fmla="*/ 2145417 h 2406288"/>
                <a:gd name="connsiteX3" fmla="*/ 2514049 w 6109584"/>
                <a:gd name="connsiteY3" fmla="*/ 2406288 h 2406288"/>
                <a:gd name="connsiteX4" fmla="*/ 0 w 6109584"/>
                <a:gd name="connsiteY4" fmla="*/ 0 h 2406288"/>
                <a:gd name="connsiteX0" fmla="*/ 0 w 4421454"/>
                <a:gd name="connsiteY0" fmla="*/ 1619894 h 1994408"/>
                <a:gd name="connsiteX1" fmla="*/ 771094 w 4421454"/>
                <a:gd name="connsiteY1" fmla="*/ 0 h 1994408"/>
                <a:gd name="connsiteX2" fmla="*/ 4421454 w 4421454"/>
                <a:gd name="connsiteY2" fmla="*/ 1733537 h 1994408"/>
                <a:gd name="connsiteX3" fmla="*/ 825919 w 4421454"/>
                <a:gd name="connsiteY3" fmla="*/ 1994408 h 1994408"/>
                <a:gd name="connsiteX4" fmla="*/ 0 w 4421454"/>
                <a:gd name="connsiteY4" fmla="*/ 1619894 h 1994408"/>
                <a:gd name="connsiteX0" fmla="*/ 0 w 4421454"/>
                <a:gd name="connsiteY0" fmla="*/ 1619894 h 1877550"/>
                <a:gd name="connsiteX1" fmla="*/ 771094 w 4421454"/>
                <a:gd name="connsiteY1" fmla="*/ 0 h 1877550"/>
                <a:gd name="connsiteX2" fmla="*/ 4421454 w 4421454"/>
                <a:gd name="connsiteY2" fmla="*/ 1733537 h 1877550"/>
                <a:gd name="connsiteX3" fmla="*/ 2615312 w 4421454"/>
                <a:gd name="connsiteY3" fmla="*/ 1877550 h 1877550"/>
                <a:gd name="connsiteX4" fmla="*/ 0 w 4421454"/>
                <a:gd name="connsiteY4" fmla="*/ 1619894 h 1877550"/>
                <a:gd name="connsiteX0" fmla="*/ 0 w 4068929"/>
                <a:gd name="connsiteY0" fmla="*/ 813640 h 1877550"/>
                <a:gd name="connsiteX1" fmla="*/ 418569 w 4068929"/>
                <a:gd name="connsiteY1" fmla="*/ 0 h 1877550"/>
                <a:gd name="connsiteX2" fmla="*/ 4068929 w 4068929"/>
                <a:gd name="connsiteY2" fmla="*/ 1733537 h 1877550"/>
                <a:gd name="connsiteX3" fmla="*/ 2262787 w 4068929"/>
                <a:gd name="connsiteY3" fmla="*/ 1877550 h 1877550"/>
                <a:gd name="connsiteX4" fmla="*/ 0 w 4068929"/>
                <a:gd name="connsiteY4" fmla="*/ 813640 h 1877550"/>
                <a:gd name="connsiteX0" fmla="*/ 0 w 4028440"/>
                <a:gd name="connsiteY0" fmla="*/ 846844 h 1877550"/>
                <a:gd name="connsiteX1" fmla="*/ 378080 w 4028440"/>
                <a:gd name="connsiteY1" fmla="*/ 0 h 1877550"/>
                <a:gd name="connsiteX2" fmla="*/ 4028440 w 4028440"/>
                <a:gd name="connsiteY2" fmla="*/ 1733537 h 1877550"/>
                <a:gd name="connsiteX3" fmla="*/ 2222298 w 4028440"/>
                <a:gd name="connsiteY3" fmla="*/ 1877550 h 1877550"/>
                <a:gd name="connsiteX4" fmla="*/ 0 w 4028440"/>
                <a:gd name="connsiteY4" fmla="*/ 846844 h 1877550"/>
                <a:gd name="connsiteX0" fmla="*/ 0 w 4028440"/>
                <a:gd name="connsiteY0" fmla="*/ 686431 h 1717137"/>
                <a:gd name="connsiteX1" fmla="*/ 316241 w 4028440"/>
                <a:gd name="connsiteY1" fmla="*/ 0 h 1717137"/>
                <a:gd name="connsiteX2" fmla="*/ 4028440 w 4028440"/>
                <a:gd name="connsiteY2" fmla="*/ 1573124 h 1717137"/>
                <a:gd name="connsiteX3" fmla="*/ 2222298 w 4028440"/>
                <a:gd name="connsiteY3" fmla="*/ 1717137 h 1717137"/>
                <a:gd name="connsiteX4" fmla="*/ 0 w 4028440"/>
                <a:gd name="connsiteY4" fmla="*/ 686431 h 1717137"/>
                <a:gd name="connsiteX0" fmla="*/ 0 w 4028440"/>
                <a:gd name="connsiteY0" fmla="*/ 812713 h 1843419"/>
                <a:gd name="connsiteX1" fmla="*/ 375983 w 4028440"/>
                <a:gd name="connsiteY1" fmla="*/ 0 h 1843419"/>
                <a:gd name="connsiteX2" fmla="*/ 4028440 w 4028440"/>
                <a:gd name="connsiteY2" fmla="*/ 1699406 h 1843419"/>
                <a:gd name="connsiteX3" fmla="*/ 2222298 w 4028440"/>
                <a:gd name="connsiteY3" fmla="*/ 1843419 h 1843419"/>
                <a:gd name="connsiteX4" fmla="*/ 0 w 4028440"/>
                <a:gd name="connsiteY4" fmla="*/ 812713 h 1843419"/>
                <a:gd name="connsiteX0" fmla="*/ 0 w 4011837"/>
                <a:gd name="connsiteY0" fmla="*/ 812713 h 1843419"/>
                <a:gd name="connsiteX1" fmla="*/ 375983 w 4011837"/>
                <a:gd name="connsiteY1" fmla="*/ 0 h 1843419"/>
                <a:gd name="connsiteX2" fmla="*/ 4011837 w 4011837"/>
                <a:gd name="connsiteY2" fmla="*/ 1719650 h 1843419"/>
                <a:gd name="connsiteX3" fmla="*/ 2222298 w 4011837"/>
                <a:gd name="connsiteY3" fmla="*/ 1843419 h 1843419"/>
                <a:gd name="connsiteX4" fmla="*/ 0 w 4011837"/>
                <a:gd name="connsiteY4" fmla="*/ 812713 h 184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1837" h="1843419">
                  <a:moveTo>
                    <a:pt x="0" y="812713"/>
                  </a:moveTo>
                  <a:lnTo>
                    <a:pt x="375983" y="0"/>
                  </a:lnTo>
                  <a:lnTo>
                    <a:pt x="4011837" y="1719650"/>
                  </a:lnTo>
                  <a:lnTo>
                    <a:pt x="2222298" y="1843419"/>
                  </a:lnTo>
                  <a:lnTo>
                    <a:pt x="0" y="812713"/>
                  </a:lnTo>
                  <a:close/>
                </a:path>
              </a:pathLst>
            </a:custGeom>
            <a:solidFill>
              <a:srgbClr val="7373C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hoek 8">
              <a:extLst>
                <a:ext uri="{FF2B5EF4-FFF2-40B4-BE49-F238E27FC236}">
                  <a16:creationId xmlns:a16="http://schemas.microsoft.com/office/drawing/2014/main" id="{4BF4CC8D-C3DD-428C-A240-6B01172DEB17}"/>
                </a:ext>
              </a:extLst>
            </p:cNvPr>
            <p:cNvSpPr/>
            <p:nvPr/>
          </p:nvSpPr>
          <p:spPr>
            <a:xfrm rot="1519089" flipH="1">
              <a:off x="8321770" y="-794794"/>
              <a:ext cx="4011837" cy="1843419"/>
            </a:xfrm>
            <a:custGeom>
              <a:avLst/>
              <a:gdLst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8675291 w 8675291"/>
                <a:gd name="connsiteY2" fmla="*/ 2161053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6109584 w 8675291"/>
                <a:gd name="connsiteY2" fmla="*/ 2145417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6109584"/>
                <a:gd name="connsiteY0" fmla="*/ 0 h 2161053"/>
                <a:gd name="connsiteX1" fmla="*/ 2459224 w 6109584"/>
                <a:gd name="connsiteY1" fmla="*/ 411880 h 2161053"/>
                <a:gd name="connsiteX2" fmla="*/ 6109584 w 6109584"/>
                <a:gd name="connsiteY2" fmla="*/ 2145417 h 2161053"/>
                <a:gd name="connsiteX3" fmla="*/ 0 w 6109584"/>
                <a:gd name="connsiteY3" fmla="*/ 2161053 h 2161053"/>
                <a:gd name="connsiteX4" fmla="*/ 0 w 6109584"/>
                <a:gd name="connsiteY4" fmla="*/ 0 h 2161053"/>
                <a:gd name="connsiteX0" fmla="*/ 0 w 6109584"/>
                <a:gd name="connsiteY0" fmla="*/ 0 h 2406288"/>
                <a:gd name="connsiteX1" fmla="*/ 2459224 w 6109584"/>
                <a:gd name="connsiteY1" fmla="*/ 411880 h 2406288"/>
                <a:gd name="connsiteX2" fmla="*/ 6109584 w 6109584"/>
                <a:gd name="connsiteY2" fmla="*/ 2145417 h 2406288"/>
                <a:gd name="connsiteX3" fmla="*/ 2514049 w 6109584"/>
                <a:gd name="connsiteY3" fmla="*/ 2406288 h 2406288"/>
                <a:gd name="connsiteX4" fmla="*/ 0 w 6109584"/>
                <a:gd name="connsiteY4" fmla="*/ 0 h 2406288"/>
                <a:gd name="connsiteX0" fmla="*/ 0 w 4421454"/>
                <a:gd name="connsiteY0" fmla="*/ 1619894 h 1994408"/>
                <a:gd name="connsiteX1" fmla="*/ 771094 w 4421454"/>
                <a:gd name="connsiteY1" fmla="*/ 0 h 1994408"/>
                <a:gd name="connsiteX2" fmla="*/ 4421454 w 4421454"/>
                <a:gd name="connsiteY2" fmla="*/ 1733537 h 1994408"/>
                <a:gd name="connsiteX3" fmla="*/ 825919 w 4421454"/>
                <a:gd name="connsiteY3" fmla="*/ 1994408 h 1994408"/>
                <a:gd name="connsiteX4" fmla="*/ 0 w 4421454"/>
                <a:gd name="connsiteY4" fmla="*/ 1619894 h 1994408"/>
                <a:gd name="connsiteX0" fmla="*/ 0 w 4421454"/>
                <a:gd name="connsiteY0" fmla="*/ 1619894 h 1877550"/>
                <a:gd name="connsiteX1" fmla="*/ 771094 w 4421454"/>
                <a:gd name="connsiteY1" fmla="*/ 0 h 1877550"/>
                <a:gd name="connsiteX2" fmla="*/ 4421454 w 4421454"/>
                <a:gd name="connsiteY2" fmla="*/ 1733537 h 1877550"/>
                <a:gd name="connsiteX3" fmla="*/ 2615312 w 4421454"/>
                <a:gd name="connsiteY3" fmla="*/ 1877550 h 1877550"/>
                <a:gd name="connsiteX4" fmla="*/ 0 w 4421454"/>
                <a:gd name="connsiteY4" fmla="*/ 1619894 h 1877550"/>
                <a:gd name="connsiteX0" fmla="*/ 0 w 4068929"/>
                <a:gd name="connsiteY0" fmla="*/ 813640 h 1877550"/>
                <a:gd name="connsiteX1" fmla="*/ 418569 w 4068929"/>
                <a:gd name="connsiteY1" fmla="*/ 0 h 1877550"/>
                <a:gd name="connsiteX2" fmla="*/ 4068929 w 4068929"/>
                <a:gd name="connsiteY2" fmla="*/ 1733537 h 1877550"/>
                <a:gd name="connsiteX3" fmla="*/ 2262787 w 4068929"/>
                <a:gd name="connsiteY3" fmla="*/ 1877550 h 1877550"/>
                <a:gd name="connsiteX4" fmla="*/ 0 w 4068929"/>
                <a:gd name="connsiteY4" fmla="*/ 813640 h 1877550"/>
                <a:gd name="connsiteX0" fmla="*/ 0 w 4028440"/>
                <a:gd name="connsiteY0" fmla="*/ 846844 h 1877550"/>
                <a:gd name="connsiteX1" fmla="*/ 378080 w 4028440"/>
                <a:gd name="connsiteY1" fmla="*/ 0 h 1877550"/>
                <a:gd name="connsiteX2" fmla="*/ 4028440 w 4028440"/>
                <a:gd name="connsiteY2" fmla="*/ 1733537 h 1877550"/>
                <a:gd name="connsiteX3" fmla="*/ 2222298 w 4028440"/>
                <a:gd name="connsiteY3" fmla="*/ 1877550 h 1877550"/>
                <a:gd name="connsiteX4" fmla="*/ 0 w 4028440"/>
                <a:gd name="connsiteY4" fmla="*/ 846844 h 1877550"/>
                <a:gd name="connsiteX0" fmla="*/ 0 w 4028440"/>
                <a:gd name="connsiteY0" fmla="*/ 686431 h 1717137"/>
                <a:gd name="connsiteX1" fmla="*/ 316241 w 4028440"/>
                <a:gd name="connsiteY1" fmla="*/ 0 h 1717137"/>
                <a:gd name="connsiteX2" fmla="*/ 4028440 w 4028440"/>
                <a:gd name="connsiteY2" fmla="*/ 1573124 h 1717137"/>
                <a:gd name="connsiteX3" fmla="*/ 2222298 w 4028440"/>
                <a:gd name="connsiteY3" fmla="*/ 1717137 h 1717137"/>
                <a:gd name="connsiteX4" fmla="*/ 0 w 4028440"/>
                <a:gd name="connsiteY4" fmla="*/ 686431 h 1717137"/>
                <a:gd name="connsiteX0" fmla="*/ 0 w 4028440"/>
                <a:gd name="connsiteY0" fmla="*/ 812713 h 1843419"/>
                <a:gd name="connsiteX1" fmla="*/ 375983 w 4028440"/>
                <a:gd name="connsiteY1" fmla="*/ 0 h 1843419"/>
                <a:gd name="connsiteX2" fmla="*/ 4028440 w 4028440"/>
                <a:gd name="connsiteY2" fmla="*/ 1699406 h 1843419"/>
                <a:gd name="connsiteX3" fmla="*/ 2222298 w 4028440"/>
                <a:gd name="connsiteY3" fmla="*/ 1843419 h 1843419"/>
                <a:gd name="connsiteX4" fmla="*/ 0 w 4028440"/>
                <a:gd name="connsiteY4" fmla="*/ 812713 h 1843419"/>
                <a:gd name="connsiteX0" fmla="*/ 0 w 4011837"/>
                <a:gd name="connsiteY0" fmla="*/ 812713 h 1843419"/>
                <a:gd name="connsiteX1" fmla="*/ 375983 w 4011837"/>
                <a:gd name="connsiteY1" fmla="*/ 0 h 1843419"/>
                <a:gd name="connsiteX2" fmla="*/ 4011837 w 4011837"/>
                <a:gd name="connsiteY2" fmla="*/ 1719650 h 1843419"/>
                <a:gd name="connsiteX3" fmla="*/ 2222298 w 4011837"/>
                <a:gd name="connsiteY3" fmla="*/ 1843419 h 1843419"/>
                <a:gd name="connsiteX4" fmla="*/ 0 w 4011837"/>
                <a:gd name="connsiteY4" fmla="*/ 812713 h 184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1837" h="1843419">
                  <a:moveTo>
                    <a:pt x="0" y="812713"/>
                  </a:moveTo>
                  <a:lnTo>
                    <a:pt x="375983" y="0"/>
                  </a:lnTo>
                  <a:lnTo>
                    <a:pt x="4011837" y="1719650"/>
                  </a:lnTo>
                  <a:lnTo>
                    <a:pt x="2222298" y="1843419"/>
                  </a:lnTo>
                  <a:lnTo>
                    <a:pt x="0" y="812713"/>
                  </a:lnTo>
                  <a:close/>
                </a:path>
              </a:pathLst>
            </a:custGeom>
            <a:solidFill>
              <a:srgbClr val="000A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5DAE2A2-47F4-4E9C-9007-811FAA286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45650" y="129298"/>
              <a:ext cx="2406205" cy="527676"/>
            </a:xfrm>
            <a:prstGeom prst="rect">
              <a:avLst/>
            </a:prstGeom>
          </p:spPr>
        </p:pic>
      </p:grpSp>
      <p:sp>
        <p:nvSpPr>
          <p:cNvPr id="12" name="A">
            <a:extLst>
              <a:ext uri="{FF2B5EF4-FFF2-40B4-BE49-F238E27FC236}">
                <a16:creationId xmlns:a16="http://schemas.microsoft.com/office/drawing/2014/main" id="{6D4927A3-4833-41B3-8D6E-7726B1D814E0}"/>
              </a:ext>
            </a:extLst>
          </p:cNvPr>
          <p:cNvSpPr txBox="1"/>
          <p:nvPr/>
        </p:nvSpPr>
        <p:spPr>
          <a:xfrm>
            <a:off x="642259" y="1273580"/>
            <a:ext cx="10115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Accuracy: 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How often did we get it right? Gives no information about what type of mistakes are being made</a:t>
            </a:r>
          </a:p>
          <a:p>
            <a:endParaRPr lang="en-US" sz="2400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ED3512B0-2E13-4AC1-972D-6FFDE775DBA6}"/>
              </a:ext>
            </a:extLst>
          </p:cNvPr>
          <p:cNvSpPr txBox="1"/>
          <p:nvPr/>
        </p:nvSpPr>
        <p:spPr>
          <a:xfrm>
            <a:off x="913316" y="306953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Metrics</a:t>
            </a:r>
          </a:p>
        </p:txBody>
      </p:sp>
      <p:sp>
        <p:nvSpPr>
          <p:cNvPr id="15" name="A">
            <a:extLst>
              <a:ext uri="{FF2B5EF4-FFF2-40B4-BE49-F238E27FC236}">
                <a16:creationId xmlns:a16="http://schemas.microsoft.com/office/drawing/2014/main" id="{05A6F28B-6295-4A6E-AE78-22BADA4963DB}"/>
              </a:ext>
            </a:extLst>
          </p:cNvPr>
          <p:cNvSpPr txBox="1"/>
          <p:nvPr/>
        </p:nvSpPr>
        <p:spPr>
          <a:xfrm>
            <a:off x="642259" y="2251129"/>
            <a:ext cx="9916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Confusion matrix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: Very useful tool to understand what’s going on, showing true positive (TP), false positive (FP), false negative (FN) and true negative (TN)</a:t>
            </a:r>
          </a:p>
          <a:p>
            <a:endParaRPr lang="en-US" sz="2400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</p:txBody>
      </p:sp>
      <p:graphicFrame>
        <p:nvGraphicFramePr>
          <p:cNvPr id="3" name="Tabel 4">
            <a:extLst>
              <a:ext uri="{FF2B5EF4-FFF2-40B4-BE49-F238E27FC236}">
                <a16:creationId xmlns:a16="http://schemas.microsoft.com/office/drawing/2014/main" id="{EC712079-2B89-4B56-B82D-0D96FC6CB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456144"/>
              </p:ext>
            </p:extLst>
          </p:nvPr>
        </p:nvGraphicFramePr>
        <p:xfrm>
          <a:off x="3558996" y="3773353"/>
          <a:ext cx="4083231" cy="26584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2109">
                  <a:extLst>
                    <a:ext uri="{9D8B030D-6E8A-4147-A177-3AD203B41FA5}">
                      <a16:colId xmlns:a16="http://schemas.microsoft.com/office/drawing/2014/main" val="979660760"/>
                    </a:ext>
                  </a:extLst>
                </a:gridCol>
                <a:gridCol w="859972">
                  <a:extLst>
                    <a:ext uri="{9D8B030D-6E8A-4147-A177-3AD203B41FA5}">
                      <a16:colId xmlns:a16="http://schemas.microsoft.com/office/drawing/2014/main" val="3562556710"/>
                    </a:ext>
                  </a:extLst>
                </a:gridCol>
                <a:gridCol w="1340575">
                  <a:extLst>
                    <a:ext uri="{9D8B030D-6E8A-4147-A177-3AD203B41FA5}">
                      <a16:colId xmlns:a16="http://schemas.microsoft.com/office/drawing/2014/main" val="4161445878"/>
                    </a:ext>
                  </a:extLst>
                </a:gridCol>
                <a:gridCol w="1340575">
                  <a:extLst>
                    <a:ext uri="{9D8B030D-6E8A-4147-A177-3AD203B41FA5}">
                      <a16:colId xmlns:a16="http://schemas.microsoft.com/office/drawing/2014/main" val="615324973"/>
                    </a:ext>
                  </a:extLst>
                </a:gridCol>
              </a:tblGrid>
              <a:tr h="313509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l-BE" dirty="0"/>
                        <a:t>Real data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901731"/>
                  </a:ext>
                </a:extLst>
              </a:tr>
              <a:tr h="55517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+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-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68897"/>
                  </a:ext>
                </a:extLst>
              </a:tr>
              <a:tr h="868749">
                <a:tc rowSpan="2">
                  <a:txBody>
                    <a:bodyPr/>
                    <a:lstStyle/>
                    <a:p>
                      <a:pPr algn="ctr"/>
                      <a:r>
                        <a:rPr lang="nl-BE" dirty="0"/>
                        <a:t>Predicted data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+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TP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FP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809952"/>
                  </a:ext>
                </a:extLst>
              </a:tr>
              <a:tr h="868749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-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FN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TN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826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06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logo">
            <a:extLst>
              <a:ext uri="{FF2B5EF4-FFF2-40B4-BE49-F238E27FC236}">
                <a16:creationId xmlns:a16="http://schemas.microsoft.com/office/drawing/2014/main" id="{DF156445-43CD-4C5F-8D57-FE43BEADDDF2}"/>
              </a:ext>
            </a:extLst>
          </p:cNvPr>
          <p:cNvGrpSpPr/>
          <p:nvPr/>
        </p:nvGrpSpPr>
        <p:grpSpPr>
          <a:xfrm>
            <a:off x="8219167" y="-801111"/>
            <a:ext cx="4326364" cy="2054570"/>
            <a:chOff x="8219167" y="-801111"/>
            <a:chExt cx="4326364" cy="2054570"/>
          </a:xfrm>
        </p:grpSpPr>
        <p:sp>
          <p:nvSpPr>
            <p:cNvPr id="14" name="Rechthoek 8">
              <a:extLst>
                <a:ext uri="{FF2B5EF4-FFF2-40B4-BE49-F238E27FC236}">
                  <a16:creationId xmlns:a16="http://schemas.microsoft.com/office/drawing/2014/main" id="{F719A704-5A23-467A-8537-B569503D4AEF}"/>
                </a:ext>
              </a:extLst>
            </p:cNvPr>
            <p:cNvSpPr/>
            <p:nvPr/>
          </p:nvSpPr>
          <p:spPr>
            <a:xfrm rot="1519089" flipH="1">
              <a:off x="8219167" y="-734483"/>
              <a:ext cx="4326364" cy="1987942"/>
            </a:xfrm>
            <a:custGeom>
              <a:avLst/>
              <a:gdLst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8675291 w 8675291"/>
                <a:gd name="connsiteY2" fmla="*/ 2161053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6109584 w 8675291"/>
                <a:gd name="connsiteY2" fmla="*/ 2145417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6109584"/>
                <a:gd name="connsiteY0" fmla="*/ 0 h 2161053"/>
                <a:gd name="connsiteX1" fmla="*/ 2459224 w 6109584"/>
                <a:gd name="connsiteY1" fmla="*/ 411880 h 2161053"/>
                <a:gd name="connsiteX2" fmla="*/ 6109584 w 6109584"/>
                <a:gd name="connsiteY2" fmla="*/ 2145417 h 2161053"/>
                <a:gd name="connsiteX3" fmla="*/ 0 w 6109584"/>
                <a:gd name="connsiteY3" fmla="*/ 2161053 h 2161053"/>
                <a:gd name="connsiteX4" fmla="*/ 0 w 6109584"/>
                <a:gd name="connsiteY4" fmla="*/ 0 h 2161053"/>
                <a:gd name="connsiteX0" fmla="*/ 0 w 6109584"/>
                <a:gd name="connsiteY0" fmla="*/ 0 h 2406288"/>
                <a:gd name="connsiteX1" fmla="*/ 2459224 w 6109584"/>
                <a:gd name="connsiteY1" fmla="*/ 411880 h 2406288"/>
                <a:gd name="connsiteX2" fmla="*/ 6109584 w 6109584"/>
                <a:gd name="connsiteY2" fmla="*/ 2145417 h 2406288"/>
                <a:gd name="connsiteX3" fmla="*/ 2514049 w 6109584"/>
                <a:gd name="connsiteY3" fmla="*/ 2406288 h 2406288"/>
                <a:gd name="connsiteX4" fmla="*/ 0 w 6109584"/>
                <a:gd name="connsiteY4" fmla="*/ 0 h 2406288"/>
                <a:gd name="connsiteX0" fmla="*/ 0 w 4421454"/>
                <a:gd name="connsiteY0" fmla="*/ 1619894 h 1994408"/>
                <a:gd name="connsiteX1" fmla="*/ 771094 w 4421454"/>
                <a:gd name="connsiteY1" fmla="*/ 0 h 1994408"/>
                <a:gd name="connsiteX2" fmla="*/ 4421454 w 4421454"/>
                <a:gd name="connsiteY2" fmla="*/ 1733537 h 1994408"/>
                <a:gd name="connsiteX3" fmla="*/ 825919 w 4421454"/>
                <a:gd name="connsiteY3" fmla="*/ 1994408 h 1994408"/>
                <a:gd name="connsiteX4" fmla="*/ 0 w 4421454"/>
                <a:gd name="connsiteY4" fmla="*/ 1619894 h 1994408"/>
                <a:gd name="connsiteX0" fmla="*/ 0 w 4421454"/>
                <a:gd name="connsiteY0" fmla="*/ 1619894 h 1877550"/>
                <a:gd name="connsiteX1" fmla="*/ 771094 w 4421454"/>
                <a:gd name="connsiteY1" fmla="*/ 0 h 1877550"/>
                <a:gd name="connsiteX2" fmla="*/ 4421454 w 4421454"/>
                <a:gd name="connsiteY2" fmla="*/ 1733537 h 1877550"/>
                <a:gd name="connsiteX3" fmla="*/ 2615312 w 4421454"/>
                <a:gd name="connsiteY3" fmla="*/ 1877550 h 1877550"/>
                <a:gd name="connsiteX4" fmla="*/ 0 w 4421454"/>
                <a:gd name="connsiteY4" fmla="*/ 1619894 h 1877550"/>
                <a:gd name="connsiteX0" fmla="*/ 0 w 4068929"/>
                <a:gd name="connsiteY0" fmla="*/ 813640 h 1877550"/>
                <a:gd name="connsiteX1" fmla="*/ 418569 w 4068929"/>
                <a:gd name="connsiteY1" fmla="*/ 0 h 1877550"/>
                <a:gd name="connsiteX2" fmla="*/ 4068929 w 4068929"/>
                <a:gd name="connsiteY2" fmla="*/ 1733537 h 1877550"/>
                <a:gd name="connsiteX3" fmla="*/ 2262787 w 4068929"/>
                <a:gd name="connsiteY3" fmla="*/ 1877550 h 1877550"/>
                <a:gd name="connsiteX4" fmla="*/ 0 w 4068929"/>
                <a:gd name="connsiteY4" fmla="*/ 813640 h 1877550"/>
                <a:gd name="connsiteX0" fmla="*/ 0 w 4028440"/>
                <a:gd name="connsiteY0" fmla="*/ 846844 h 1877550"/>
                <a:gd name="connsiteX1" fmla="*/ 378080 w 4028440"/>
                <a:gd name="connsiteY1" fmla="*/ 0 h 1877550"/>
                <a:gd name="connsiteX2" fmla="*/ 4028440 w 4028440"/>
                <a:gd name="connsiteY2" fmla="*/ 1733537 h 1877550"/>
                <a:gd name="connsiteX3" fmla="*/ 2222298 w 4028440"/>
                <a:gd name="connsiteY3" fmla="*/ 1877550 h 1877550"/>
                <a:gd name="connsiteX4" fmla="*/ 0 w 4028440"/>
                <a:gd name="connsiteY4" fmla="*/ 846844 h 1877550"/>
                <a:gd name="connsiteX0" fmla="*/ 0 w 4028440"/>
                <a:gd name="connsiteY0" fmla="*/ 686431 h 1717137"/>
                <a:gd name="connsiteX1" fmla="*/ 316241 w 4028440"/>
                <a:gd name="connsiteY1" fmla="*/ 0 h 1717137"/>
                <a:gd name="connsiteX2" fmla="*/ 4028440 w 4028440"/>
                <a:gd name="connsiteY2" fmla="*/ 1573124 h 1717137"/>
                <a:gd name="connsiteX3" fmla="*/ 2222298 w 4028440"/>
                <a:gd name="connsiteY3" fmla="*/ 1717137 h 1717137"/>
                <a:gd name="connsiteX4" fmla="*/ 0 w 4028440"/>
                <a:gd name="connsiteY4" fmla="*/ 686431 h 1717137"/>
                <a:gd name="connsiteX0" fmla="*/ 0 w 4028440"/>
                <a:gd name="connsiteY0" fmla="*/ 812713 h 1843419"/>
                <a:gd name="connsiteX1" fmla="*/ 375983 w 4028440"/>
                <a:gd name="connsiteY1" fmla="*/ 0 h 1843419"/>
                <a:gd name="connsiteX2" fmla="*/ 4028440 w 4028440"/>
                <a:gd name="connsiteY2" fmla="*/ 1699406 h 1843419"/>
                <a:gd name="connsiteX3" fmla="*/ 2222298 w 4028440"/>
                <a:gd name="connsiteY3" fmla="*/ 1843419 h 1843419"/>
                <a:gd name="connsiteX4" fmla="*/ 0 w 4028440"/>
                <a:gd name="connsiteY4" fmla="*/ 812713 h 1843419"/>
                <a:gd name="connsiteX0" fmla="*/ 0 w 4011837"/>
                <a:gd name="connsiteY0" fmla="*/ 812713 h 1843419"/>
                <a:gd name="connsiteX1" fmla="*/ 375983 w 4011837"/>
                <a:gd name="connsiteY1" fmla="*/ 0 h 1843419"/>
                <a:gd name="connsiteX2" fmla="*/ 4011837 w 4011837"/>
                <a:gd name="connsiteY2" fmla="*/ 1719650 h 1843419"/>
                <a:gd name="connsiteX3" fmla="*/ 2222298 w 4011837"/>
                <a:gd name="connsiteY3" fmla="*/ 1843419 h 1843419"/>
                <a:gd name="connsiteX4" fmla="*/ 0 w 4011837"/>
                <a:gd name="connsiteY4" fmla="*/ 812713 h 184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1837" h="1843419">
                  <a:moveTo>
                    <a:pt x="0" y="812713"/>
                  </a:moveTo>
                  <a:lnTo>
                    <a:pt x="375983" y="0"/>
                  </a:lnTo>
                  <a:lnTo>
                    <a:pt x="4011837" y="1719650"/>
                  </a:lnTo>
                  <a:lnTo>
                    <a:pt x="2222298" y="1843419"/>
                  </a:lnTo>
                  <a:lnTo>
                    <a:pt x="0" y="812713"/>
                  </a:lnTo>
                  <a:close/>
                </a:path>
              </a:pathLst>
            </a:custGeom>
            <a:solidFill>
              <a:srgbClr val="3EBDF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hoek 8">
              <a:extLst>
                <a:ext uri="{FF2B5EF4-FFF2-40B4-BE49-F238E27FC236}">
                  <a16:creationId xmlns:a16="http://schemas.microsoft.com/office/drawing/2014/main" id="{DE6AD959-74A4-4396-9E23-A8FD5D459D3F}"/>
                </a:ext>
              </a:extLst>
            </p:cNvPr>
            <p:cNvSpPr/>
            <p:nvPr/>
          </p:nvSpPr>
          <p:spPr>
            <a:xfrm rot="1519089" flipH="1">
              <a:off x="8266753" y="-801111"/>
              <a:ext cx="4231192" cy="1965641"/>
            </a:xfrm>
            <a:custGeom>
              <a:avLst/>
              <a:gdLst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8675291 w 8675291"/>
                <a:gd name="connsiteY2" fmla="*/ 2161053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6109584 w 8675291"/>
                <a:gd name="connsiteY2" fmla="*/ 2145417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6109584"/>
                <a:gd name="connsiteY0" fmla="*/ 0 h 2161053"/>
                <a:gd name="connsiteX1" fmla="*/ 2459224 w 6109584"/>
                <a:gd name="connsiteY1" fmla="*/ 411880 h 2161053"/>
                <a:gd name="connsiteX2" fmla="*/ 6109584 w 6109584"/>
                <a:gd name="connsiteY2" fmla="*/ 2145417 h 2161053"/>
                <a:gd name="connsiteX3" fmla="*/ 0 w 6109584"/>
                <a:gd name="connsiteY3" fmla="*/ 2161053 h 2161053"/>
                <a:gd name="connsiteX4" fmla="*/ 0 w 6109584"/>
                <a:gd name="connsiteY4" fmla="*/ 0 h 2161053"/>
                <a:gd name="connsiteX0" fmla="*/ 0 w 6109584"/>
                <a:gd name="connsiteY0" fmla="*/ 0 h 2406288"/>
                <a:gd name="connsiteX1" fmla="*/ 2459224 w 6109584"/>
                <a:gd name="connsiteY1" fmla="*/ 411880 h 2406288"/>
                <a:gd name="connsiteX2" fmla="*/ 6109584 w 6109584"/>
                <a:gd name="connsiteY2" fmla="*/ 2145417 h 2406288"/>
                <a:gd name="connsiteX3" fmla="*/ 2514049 w 6109584"/>
                <a:gd name="connsiteY3" fmla="*/ 2406288 h 2406288"/>
                <a:gd name="connsiteX4" fmla="*/ 0 w 6109584"/>
                <a:gd name="connsiteY4" fmla="*/ 0 h 2406288"/>
                <a:gd name="connsiteX0" fmla="*/ 0 w 4421454"/>
                <a:gd name="connsiteY0" fmla="*/ 1619894 h 1994408"/>
                <a:gd name="connsiteX1" fmla="*/ 771094 w 4421454"/>
                <a:gd name="connsiteY1" fmla="*/ 0 h 1994408"/>
                <a:gd name="connsiteX2" fmla="*/ 4421454 w 4421454"/>
                <a:gd name="connsiteY2" fmla="*/ 1733537 h 1994408"/>
                <a:gd name="connsiteX3" fmla="*/ 825919 w 4421454"/>
                <a:gd name="connsiteY3" fmla="*/ 1994408 h 1994408"/>
                <a:gd name="connsiteX4" fmla="*/ 0 w 4421454"/>
                <a:gd name="connsiteY4" fmla="*/ 1619894 h 1994408"/>
                <a:gd name="connsiteX0" fmla="*/ 0 w 4421454"/>
                <a:gd name="connsiteY0" fmla="*/ 1619894 h 1877550"/>
                <a:gd name="connsiteX1" fmla="*/ 771094 w 4421454"/>
                <a:gd name="connsiteY1" fmla="*/ 0 h 1877550"/>
                <a:gd name="connsiteX2" fmla="*/ 4421454 w 4421454"/>
                <a:gd name="connsiteY2" fmla="*/ 1733537 h 1877550"/>
                <a:gd name="connsiteX3" fmla="*/ 2615312 w 4421454"/>
                <a:gd name="connsiteY3" fmla="*/ 1877550 h 1877550"/>
                <a:gd name="connsiteX4" fmla="*/ 0 w 4421454"/>
                <a:gd name="connsiteY4" fmla="*/ 1619894 h 1877550"/>
                <a:gd name="connsiteX0" fmla="*/ 0 w 4068929"/>
                <a:gd name="connsiteY0" fmla="*/ 813640 h 1877550"/>
                <a:gd name="connsiteX1" fmla="*/ 418569 w 4068929"/>
                <a:gd name="connsiteY1" fmla="*/ 0 h 1877550"/>
                <a:gd name="connsiteX2" fmla="*/ 4068929 w 4068929"/>
                <a:gd name="connsiteY2" fmla="*/ 1733537 h 1877550"/>
                <a:gd name="connsiteX3" fmla="*/ 2262787 w 4068929"/>
                <a:gd name="connsiteY3" fmla="*/ 1877550 h 1877550"/>
                <a:gd name="connsiteX4" fmla="*/ 0 w 4068929"/>
                <a:gd name="connsiteY4" fmla="*/ 813640 h 1877550"/>
                <a:gd name="connsiteX0" fmla="*/ 0 w 4028440"/>
                <a:gd name="connsiteY0" fmla="*/ 846844 h 1877550"/>
                <a:gd name="connsiteX1" fmla="*/ 378080 w 4028440"/>
                <a:gd name="connsiteY1" fmla="*/ 0 h 1877550"/>
                <a:gd name="connsiteX2" fmla="*/ 4028440 w 4028440"/>
                <a:gd name="connsiteY2" fmla="*/ 1733537 h 1877550"/>
                <a:gd name="connsiteX3" fmla="*/ 2222298 w 4028440"/>
                <a:gd name="connsiteY3" fmla="*/ 1877550 h 1877550"/>
                <a:gd name="connsiteX4" fmla="*/ 0 w 4028440"/>
                <a:gd name="connsiteY4" fmla="*/ 846844 h 1877550"/>
                <a:gd name="connsiteX0" fmla="*/ 0 w 4028440"/>
                <a:gd name="connsiteY0" fmla="*/ 686431 h 1717137"/>
                <a:gd name="connsiteX1" fmla="*/ 316241 w 4028440"/>
                <a:gd name="connsiteY1" fmla="*/ 0 h 1717137"/>
                <a:gd name="connsiteX2" fmla="*/ 4028440 w 4028440"/>
                <a:gd name="connsiteY2" fmla="*/ 1573124 h 1717137"/>
                <a:gd name="connsiteX3" fmla="*/ 2222298 w 4028440"/>
                <a:gd name="connsiteY3" fmla="*/ 1717137 h 1717137"/>
                <a:gd name="connsiteX4" fmla="*/ 0 w 4028440"/>
                <a:gd name="connsiteY4" fmla="*/ 686431 h 1717137"/>
                <a:gd name="connsiteX0" fmla="*/ 0 w 4028440"/>
                <a:gd name="connsiteY0" fmla="*/ 812713 h 1843419"/>
                <a:gd name="connsiteX1" fmla="*/ 375983 w 4028440"/>
                <a:gd name="connsiteY1" fmla="*/ 0 h 1843419"/>
                <a:gd name="connsiteX2" fmla="*/ 4028440 w 4028440"/>
                <a:gd name="connsiteY2" fmla="*/ 1699406 h 1843419"/>
                <a:gd name="connsiteX3" fmla="*/ 2222298 w 4028440"/>
                <a:gd name="connsiteY3" fmla="*/ 1843419 h 1843419"/>
                <a:gd name="connsiteX4" fmla="*/ 0 w 4028440"/>
                <a:gd name="connsiteY4" fmla="*/ 812713 h 1843419"/>
                <a:gd name="connsiteX0" fmla="*/ 0 w 4011837"/>
                <a:gd name="connsiteY0" fmla="*/ 812713 h 1843419"/>
                <a:gd name="connsiteX1" fmla="*/ 375983 w 4011837"/>
                <a:gd name="connsiteY1" fmla="*/ 0 h 1843419"/>
                <a:gd name="connsiteX2" fmla="*/ 4011837 w 4011837"/>
                <a:gd name="connsiteY2" fmla="*/ 1719650 h 1843419"/>
                <a:gd name="connsiteX3" fmla="*/ 2222298 w 4011837"/>
                <a:gd name="connsiteY3" fmla="*/ 1843419 h 1843419"/>
                <a:gd name="connsiteX4" fmla="*/ 0 w 4011837"/>
                <a:gd name="connsiteY4" fmla="*/ 812713 h 184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1837" h="1843419">
                  <a:moveTo>
                    <a:pt x="0" y="812713"/>
                  </a:moveTo>
                  <a:lnTo>
                    <a:pt x="375983" y="0"/>
                  </a:lnTo>
                  <a:lnTo>
                    <a:pt x="4011837" y="1719650"/>
                  </a:lnTo>
                  <a:lnTo>
                    <a:pt x="2222298" y="1843419"/>
                  </a:lnTo>
                  <a:lnTo>
                    <a:pt x="0" y="812713"/>
                  </a:lnTo>
                  <a:close/>
                </a:path>
              </a:pathLst>
            </a:custGeom>
            <a:solidFill>
              <a:srgbClr val="7373C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hoek 8">
              <a:extLst>
                <a:ext uri="{FF2B5EF4-FFF2-40B4-BE49-F238E27FC236}">
                  <a16:creationId xmlns:a16="http://schemas.microsoft.com/office/drawing/2014/main" id="{4BF4CC8D-C3DD-428C-A240-6B01172DEB17}"/>
                </a:ext>
              </a:extLst>
            </p:cNvPr>
            <p:cNvSpPr/>
            <p:nvPr/>
          </p:nvSpPr>
          <p:spPr>
            <a:xfrm rot="1519089" flipH="1">
              <a:off x="8321770" y="-794794"/>
              <a:ext cx="4011837" cy="1843419"/>
            </a:xfrm>
            <a:custGeom>
              <a:avLst/>
              <a:gdLst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8675291 w 8675291"/>
                <a:gd name="connsiteY2" fmla="*/ 2161053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8675291"/>
                <a:gd name="connsiteY0" fmla="*/ 0 h 2161053"/>
                <a:gd name="connsiteX1" fmla="*/ 8675291 w 8675291"/>
                <a:gd name="connsiteY1" fmla="*/ 0 h 2161053"/>
                <a:gd name="connsiteX2" fmla="*/ 6109584 w 8675291"/>
                <a:gd name="connsiteY2" fmla="*/ 2145417 h 2161053"/>
                <a:gd name="connsiteX3" fmla="*/ 0 w 8675291"/>
                <a:gd name="connsiteY3" fmla="*/ 2161053 h 2161053"/>
                <a:gd name="connsiteX4" fmla="*/ 0 w 8675291"/>
                <a:gd name="connsiteY4" fmla="*/ 0 h 2161053"/>
                <a:gd name="connsiteX0" fmla="*/ 0 w 6109584"/>
                <a:gd name="connsiteY0" fmla="*/ 0 h 2161053"/>
                <a:gd name="connsiteX1" fmla="*/ 2459224 w 6109584"/>
                <a:gd name="connsiteY1" fmla="*/ 411880 h 2161053"/>
                <a:gd name="connsiteX2" fmla="*/ 6109584 w 6109584"/>
                <a:gd name="connsiteY2" fmla="*/ 2145417 h 2161053"/>
                <a:gd name="connsiteX3" fmla="*/ 0 w 6109584"/>
                <a:gd name="connsiteY3" fmla="*/ 2161053 h 2161053"/>
                <a:gd name="connsiteX4" fmla="*/ 0 w 6109584"/>
                <a:gd name="connsiteY4" fmla="*/ 0 h 2161053"/>
                <a:gd name="connsiteX0" fmla="*/ 0 w 6109584"/>
                <a:gd name="connsiteY0" fmla="*/ 0 h 2406288"/>
                <a:gd name="connsiteX1" fmla="*/ 2459224 w 6109584"/>
                <a:gd name="connsiteY1" fmla="*/ 411880 h 2406288"/>
                <a:gd name="connsiteX2" fmla="*/ 6109584 w 6109584"/>
                <a:gd name="connsiteY2" fmla="*/ 2145417 h 2406288"/>
                <a:gd name="connsiteX3" fmla="*/ 2514049 w 6109584"/>
                <a:gd name="connsiteY3" fmla="*/ 2406288 h 2406288"/>
                <a:gd name="connsiteX4" fmla="*/ 0 w 6109584"/>
                <a:gd name="connsiteY4" fmla="*/ 0 h 2406288"/>
                <a:gd name="connsiteX0" fmla="*/ 0 w 4421454"/>
                <a:gd name="connsiteY0" fmla="*/ 1619894 h 1994408"/>
                <a:gd name="connsiteX1" fmla="*/ 771094 w 4421454"/>
                <a:gd name="connsiteY1" fmla="*/ 0 h 1994408"/>
                <a:gd name="connsiteX2" fmla="*/ 4421454 w 4421454"/>
                <a:gd name="connsiteY2" fmla="*/ 1733537 h 1994408"/>
                <a:gd name="connsiteX3" fmla="*/ 825919 w 4421454"/>
                <a:gd name="connsiteY3" fmla="*/ 1994408 h 1994408"/>
                <a:gd name="connsiteX4" fmla="*/ 0 w 4421454"/>
                <a:gd name="connsiteY4" fmla="*/ 1619894 h 1994408"/>
                <a:gd name="connsiteX0" fmla="*/ 0 w 4421454"/>
                <a:gd name="connsiteY0" fmla="*/ 1619894 h 1877550"/>
                <a:gd name="connsiteX1" fmla="*/ 771094 w 4421454"/>
                <a:gd name="connsiteY1" fmla="*/ 0 h 1877550"/>
                <a:gd name="connsiteX2" fmla="*/ 4421454 w 4421454"/>
                <a:gd name="connsiteY2" fmla="*/ 1733537 h 1877550"/>
                <a:gd name="connsiteX3" fmla="*/ 2615312 w 4421454"/>
                <a:gd name="connsiteY3" fmla="*/ 1877550 h 1877550"/>
                <a:gd name="connsiteX4" fmla="*/ 0 w 4421454"/>
                <a:gd name="connsiteY4" fmla="*/ 1619894 h 1877550"/>
                <a:gd name="connsiteX0" fmla="*/ 0 w 4068929"/>
                <a:gd name="connsiteY0" fmla="*/ 813640 h 1877550"/>
                <a:gd name="connsiteX1" fmla="*/ 418569 w 4068929"/>
                <a:gd name="connsiteY1" fmla="*/ 0 h 1877550"/>
                <a:gd name="connsiteX2" fmla="*/ 4068929 w 4068929"/>
                <a:gd name="connsiteY2" fmla="*/ 1733537 h 1877550"/>
                <a:gd name="connsiteX3" fmla="*/ 2262787 w 4068929"/>
                <a:gd name="connsiteY3" fmla="*/ 1877550 h 1877550"/>
                <a:gd name="connsiteX4" fmla="*/ 0 w 4068929"/>
                <a:gd name="connsiteY4" fmla="*/ 813640 h 1877550"/>
                <a:gd name="connsiteX0" fmla="*/ 0 w 4028440"/>
                <a:gd name="connsiteY0" fmla="*/ 846844 h 1877550"/>
                <a:gd name="connsiteX1" fmla="*/ 378080 w 4028440"/>
                <a:gd name="connsiteY1" fmla="*/ 0 h 1877550"/>
                <a:gd name="connsiteX2" fmla="*/ 4028440 w 4028440"/>
                <a:gd name="connsiteY2" fmla="*/ 1733537 h 1877550"/>
                <a:gd name="connsiteX3" fmla="*/ 2222298 w 4028440"/>
                <a:gd name="connsiteY3" fmla="*/ 1877550 h 1877550"/>
                <a:gd name="connsiteX4" fmla="*/ 0 w 4028440"/>
                <a:gd name="connsiteY4" fmla="*/ 846844 h 1877550"/>
                <a:gd name="connsiteX0" fmla="*/ 0 w 4028440"/>
                <a:gd name="connsiteY0" fmla="*/ 686431 h 1717137"/>
                <a:gd name="connsiteX1" fmla="*/ 316241 w 4028440"/>
                <a:gd name="connsiteY1" fmla="*/ 0 h 1717137"/>
                <a:gd name="connsiteX2" fmla="*/ 4028440 w 4028440"/>
                <a:gd name="connsiteY2" fmla="*/ 1573124 h 1717137"/>
                <a:gd name="connsiteX3" fmla="*/ 2222298 w 4028440"/>
                <a:gd name="connsiteY3" fmla="*/ 1717137 h 1717137"/>
                <a:gd name="connsiteX4" fmla="*/ 0 w 4028440"/>
                <a:gd name="connsiteY4" fmla="*/ 686431 h 1717137"/>
                <a:gd name="connsiteX0" fmla="*/ 0 w 4028440"/>
                <a:gd name="connsiteY0" fmla="*/ 812713 h 1843419"/>
                <a:gd name="connsiteX1" fmla="*/ 375983 w 4028440"/>
                <a:gd name="connsiteY1" fmla="*/ 0 h 1843419"/>
                <a:gd name="connsiteX2" fmla="*/ 4028440 w 4028440"/>
                <a:gd name="connsiteY2" fmla="*/ 1699406 h 1843419"/>
                <a:gd name="connsiteX3" fmla="*/ 2222298 w 4028440"/>
                <a:gd name="connsiteY3" fmla="*/ 1843419 h 1843419"/>
                <a:gd name="connsiteX4" fmla="*/ 0 w 4028440"/>
                <a:gd name="connsiteY4" fmla="*/ 812713 h 1843419"/>
                <a:gd name="connsiteX0" fmla="*/ 0 w 4011837"/>
                <a:gd name="connsiteY0" fmla="*/ 812713 h 1843419"/>
                <a:gd name="connsiteX1" fmla="*/ 375983 w 4011837"/>
                <a:gd name="connsiteY1" fmla="*/ 0 h 1843419"/>
                <a:gd name="connsiteX2" fmla="*/ 4011837 w 4011837"/>
                <a:gd name="connsiteY2" fmla="*/ 1719650 h 1843419"/>
                <a:gd name="connsiteX3" fmla="*/ 2222298 w 4011837"/>
                <a:gd name="connsiteY3" fmla="*/ 1843419 h 1843419"/>
                <a:gd name="connsiteX4" fmla="*/ 0 w 4011837"/>
                <a:gd name="connsiteY4" fmla="*/ 812713 h 184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1837" h="1843419">
                  <a:moveTo>
                    <a:pt x="0" y="812713"/>
                  </a:moveTo>
                  <a:lnTo>
                    <a:pt x="375983" y="0"/>
                  </a:lnTo>
                  <a:lnTo>
                    <a:pt x="4011837" y="1719650"/>
                  </a:lnTo>
                  <a:lnTo>
                    <a:pt x="2222298" y="1843419"/>
                  </a:lnTo>
                  <a:lnTo>
                    <a:pt x="0" y="812713"/>
                  </a:lnTo>
                  <a:close/>
                </a:path>
              </a:pathLst>
            </a:custGeom>
            <a:solidFill>
              <a:srgbClr val="000A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5DAE2A2-47F4-4E9C-9007-811FAA286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45650" y="129298"/>
              <a:ext cx="2406205" cy="527676"/>
            </a:xfrm>
            <a:prstGeom prst="rect">
              <a:avLst/>
            </a:prstGeom>
          </p:spPr>
        </p:pic>
      </p:grpSp>
      <p:sp>
        <p:nvSpPr>
          <p:cNvPr id="17" name="Title">
            <a:extLst>
              <a:ext uri="{FF2B5EF4-FFF2-40B4-BE49-F238E27FC236}">
                <a16:creationId xmlns:a16="http://schemas.microsoft.com/office/drawing/2014/main" id="{ED3512B0-2E13-4AC1-972D-6FFDE775DBA6}"/>
              </a:ext>
            </a:extLst>
          </p:cNvPr>
          <p:cNvSpPr txBox="1"/>
          <p:nvPr/>
        </p:nvSpPr>
        <p:spPr>
          <a:xfrm>
            <a:off x="900704" y="348020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Metrics</a:t>
            </a:r>
          </a:p>
        </p:txBody>
      </p:sp>
      <p:graphicFrame>
        <p:nvGraphicFramePr>
          <p:cNvPr id="3" name="Tabel 4">
            <a:extLst>
              <a:ext uri="{FF2B5EF4-FFF2-40B4-BE49-F238E27FC236}">
                <a16:creationId xmlns:a16="http://schemas.microsoft.com/office/drawing/2014/main" id="{EC712079-2B89-4B56-B82D-0D96FC6CB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129042"/>
              </p:ext>
            </p:extLst>
          </p:nvPr>
        </p:nvGraphicFramePr>
        <p:xfrm>
          <a:off x="900704" y="2133808"/>
          <a:ext cx="4083231" cy="26584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2109">
                  <a:extLst>
                    <a:ext uri="{9D8B030D-6E8A-4147-A177-3AD203B41FA5}">
                      <a16:colId xmlns:a16="http://schemas.microsoft.com/office/drawing/2014/main" val="979660760"/>
                    </a:ext>
                  </a:extLst>
                </a:gridCol>
                <a:gridCol w="859972">
                  <a:extLst>
                    <a:ext uri="{9D8B030D-6E8A-4147-A177-3AD203B41FA5}">
                      <a16:colId xmlns:a16="http://schemas.microsoft.com/office/drawing/2014/main" val="3562556710"/>
                    </a:ext>
                  </a:extLst>
                </a:gridCol>
                <a:gridCol w="1340575">
                  <a:extLst>
                    <a:ext uri="{9D8B030D-6E8A-4147-A177-3AD203B41FA5}">
                      <a16:colId xmlns:a16="http://schemas.microsoft.com/office/drawing/2014/main" val="4161445878"/>
                    </a:ext>
                  </a:extLst>
                </a:gridCol>
                <a:gridCol w="1340575">
                  <a:extLst>
                    <a:ext uri="{9D8B030D-6E8A-4147-A177-3AD203B41FA5}">
                      <a16:colId xmlns:a16="http://schemas.microsoft.com/office/drawing/2014/main" val="615324973"/>
                    </a:ext>
                  </a:extLst>
                </a:gridCol>
              </a:tblGrid>
              <a:tr h="313509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nl-BE" dirty="0"/>
                        <a:t>Real data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901731"/>
                  </a:ext>
                </a:extLst>
              </a:tr>
              <a:tr h="55517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+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-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68897"/>
                  </a:ext>
                </a:extLst>
              </a:tr>
              <a:tr h="868749">
                <a:tc rowSpan="2">
                  <a:txBody>
                    <a:bodyPr/>
                    <a:lstStyle/>
                    <a:p>
                      <a:pPr algn="ctr"/>
                      <a:r>
                        <a:rPr lang="nl-BE" dirty="0"/>
                        <a:t>Predicted data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+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TP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FP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809952"/>
                  </a:ext>
                </a:extLst>
              </a:tr>
              <a:tr h="868749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-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FN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TN</a:t>
                      </a:r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826090"/>
                  </a:ext>
                </a:extLst>
              </a:tr>
            </a:tbl>
          </a:graphicData>
        </a:graphic>
      </p:graphicFrame>
      <p:sp>
        <p:nvSpPr>
          <p:cNvPr id="4" name="Ovaal 3">
            <a:extLst>
              <a:ext uri="{FF2B5EF4-FFF2-40B4-BE49-F238E27FC236}">
                <a16:creationId xmlns:a16="http://schemas.microsoft.com/office/drawing/2014/main" id="{50073B73-65F3-4BD1-BEC2-4902A412C8D6}"/>
              </a:ext>
            </a:extLst>
          </p:cNvPr>
          <p:cNvSpPr/>
          <p:nvPr/>
        </p:nvSpPr>
        <p:spPr>
          <a:xfrm rot="1800000">
            <a:off x="2068232" y="3534024"/>
            <a:ext cx="3102428" cy="7927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R">
            <a:extLst>
              <a:ext uri="{FF2B5EF4-FFF2-40B4-BE49-F238E27FC236}">
                <a16:creationId xmlns:a16="http://schemas.microsoft.com/office/drawing/2014/main" id="{D8EDCA68-687A-4433-B2AD-510B9C41E9F6}"/>
              </a:ext>
            </a:extLst>
          </p:cNvPr>
          <p:cNvSpPr txBox="1"/>
          <p:nvPr/>
        </p:nvSpPr>
        <p:spPr>
          <a:xfrm>
            <a:off x="5597434" y="2683102"/>
            <a:ext cx="6476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Rubik" pitchFamily="2" charset="-79"/>
                <a:cs typeface="Rubik" pitchFamily="2" charset="-79"/>
              </a:rPr>
              <a:t>Precision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: Quality, how many of the positive samples are real? (FP)</a:t>
            </a:r>
          </a:p>
        </p:txBody>
      </p:sp>
      <p:sp>
        <p:nvSpPr>
          <p:cNvPr id="19" name="A">
            <a:extLst>
              <a:ext uri="{FF2B5EF4-FFF2-40B4-BE49-F238E27FC236}">
                <a16:creationId xmlns:a16="http://schemas.microsoft.com/office/drawing/2014/main" id="{3F29843A-F0D9-4DDD-B392-7A8269B5D20C}"/>
              </a:ext>
            </a:extLst>
          </p:cNvPr>
          <p:cNvSpPr txBox="1"/>
          <p:nvPr/>
        </p:nvSpPr>
        <p:spPr>
          <a:xfrm>
            <a:off x="5597434" y="2040929"/>
            <a:ext cx="6348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Rubik" pitchFamily="2" charset="-79"/>
                <a:cs typeface="Rubik" pitchFamily="2" charset="-79"/>
              </a:rPr>
              <a:t>Accuracy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: How often did we get it right? (TP and TN) </a:t>
            </a:r>
          </a:p>
        </p:txBody>
      </p:sp>
      <p:sp>
        <p:nvSpPr>
          <p:cNvPr id="20" name="PR">
            <a:extLst>
              <a:ext uri="{FF2B5EF4-FFF2-40B4-BE49-F238E27FC236}">
                <a16:creationId xmlns:a16="http://schemas.microsoft.com/office/drawing/2014/main" id="{F4906FFB-6CEA-45A1-8D81-E013D443EDD0}"/>
              </a:ext>
            </a:extLst>
          </p:cNvPr>
          <p:cNvSpPr txBox="1"/>
          <p:nvPr/>
        </p:nvSpPr>
        <p:spPr>
          <a:xfrm>
            <a:off x="5597434" y="4109860"/>
            <a:ext cx="6476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Rubik" pitchFamily="2" charset="-79"/>
                <a:cs typeface="Rubik" pitchFamily="2" charset="-79"/>
              </a:rPr>
              <a:t>Recall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: Quantity, How many of the positive samples did we find? (FN)</a:t>
            </a:r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B86B4F91-709A-4F66-AED1-B9D4617E8903}"/>
              </a:ext>
            </a:extLst>
          </p:cNvPr>
          <p:cNvSpPr/>
          <p:nvPr/>
        </p:nvSpPr>
        <p:spPr>
          <a:xfrm>
            <a:off x="2168434" y="3120567"/>
            <a:ext cx="2913017" cy="719918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32358C41-5786-4515-B766-A8AC35C29A5B}"/>
              </a:ext>
            </a:extLst>
          </p:cNvPr>
          <p:cNvSpPr/>
          <p:nvPr/>
        </p:nvSpPr>
        <p:spPr>
          <a:xfrm>
            <a:off x="2410097" y="2991399"/>
            <a:ext cx="1143000" cy="1881052"/>
          </a:xfrm>
          <a:prstGeom prst="round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ption">
            <a:extLst>
              <a:ext uri="{FF2B5EF4-FFF2-40B4-BE49-F238E27FC236}">
                <a16:creationId xmlns:a16="http://schemas.microsoft.com/office/drawing/2014/main" id="{4895BD11-09C8-4CCB-8CC7-A551DE15A31C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Choosing the right metric for your goal is important</a:t>
            </a:r>
          </a:p>
        </p:txBody>
      </p:sp>
    </p:spTree>
    <p:extLst>
      <p:ext uri="{BB962C8B-B14F-4D97-AF65-F5344CB8AC3E}">
        <p14:creationId xmlns:p14="http://schemas.microsoft.com/office/powerpoint/2010/main" val="29294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8" grpId="0"/>
      <p:bldP spid="19" grpId="0"/>
      <p:bldP spid="20" grpId="0"/>
      <p:bldP spid="5" grpId="0" animBg="1"/>
      <p:bldP spid="5" grpId="1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ogo 4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ogo 3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ogo 2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Logo 1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1" name="Text">
            <a:extLst>
              <a:ext uri="{FF2B5EF4-FFF2-40B4-BE49-F238E27FC236}">
                <a16:creationId xmlns:a16="http://schemas.microsoft.com/office/drawing/2014/main" id="{9CE855D4-C63E-4937-A868-3721B03F5406}"/>
              </a:ext>
            </a:extLst>
          </p:cNvPr>
          <p:cNvSpPr txBox="1"/>
          <p:nvPr/>
        </p:nvSpPr>
        <p:spPr>
          <a:xfrm>
            <a:off x="1034796" y="1107995"/>
            <a:ext cx="10122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The confusion matrix is more general than just true/false, can give insight in whether certain classes get confused for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Other metrics exist beyond accuracy, precision, recall.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8158C-EF5F-4F9B-9214-21C3A4C9B3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868" y="2391212"/>
            <a:ext cx="5487166" cy="3667637"/>
          </a:xfrm>
          <a:prstGeom prst="rect">
            <a:avLst/>
          </a:prstGeom>
        </p:spPr>
      </p:pic>
      <p:sp>
        <p:nvSpPr>
          <p:cNvPr id="19" name="Title">
            <a:extLst>
              <a:ext uri="{FF2B5EF4-FFF2-40B4-BE49-F238E27FC236}">
                <a16:creationId xmlns:a16="http://schemas.microsoft.com/office/drawing/2014/main" id="{56AD9E29-4C0D-4174-96C5-0C6236827B37}"/>
              </a:ext>
            </a:extLst>
          </p:cNvPr>
          <p:cNvSpPr txBox="1"/>
          <p:nvPr/>
        </p:nvSpPr>
        <p:spPr>
          <a:xfrm>
            <a:off x="0" y="20208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Metrics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95850752-FBAA-4EED-BAA7-732E1D842DE0}"/>
              </a:ext>
            </a:extLst>
          </p:cNvPr>
          <p:cNvSpPr txBox="1"/>
          <p:nvPr/>
        </p:nvSpPr>
        <p:spPr>
          <a:xfrm>
            <a:off x="1034796" y="3060343"/>
            <a:ext cx="67506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F1-score: geometric mean between precision and recall, good middle 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Matthews Correlation Coefficient (MCC):</a:t>
            </a:r>
            <a:b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</a:b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Cross-correlation between the real data and predicted data, ranges from</a:t>
            </a:r>
            <a:b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</a:b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-1 (anticorrelated) to +1 (correlated)</a:t>
            </a:r>
          </a:p>
        </p:txBody>
      </p:sp>
    </p:spTree>
    <p:extLst>
      <p:ext uri="{BB962C8B-B14F-4D97-AF65-F5344CB8AC3E}">
        <p14:creationId xmlns:p14="http://schemas.microsoft.com/office/powerpoint/2010/main" val="411897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B4A2F3-C6A6-4107-9362-7CA9DA5691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5" t="53165" r="2364" b="29758"/>
          <a:stretch/>
        </p:blipFill>
        <p:spPr>
          <a:xfrm>
            <a:off x="621090" y="5137320"/>
            <a:ext cx="10683433" cy="678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4D050E-140B-4EE3-8B12-530374E8B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2969" y="978199"/>
            <a:ext cx="4559676" cy="3808174"/>
          </a:xfrm>
          <a:prstGeom prst="rect">
            <a:avLst/>
          </a:prstGeom>
        </p:spPr>
      </p:pic>
      <p:sp>
        <p:nvSpPr>
          <p:cNvPr id="16" name="Tekstvak 9">
            <a:extLst>
              <a:ext uri="{FF2B5EF4-FFF2-40B4-BE49-F238E27FC236}">
                <a16:creationId xmlns:a16="http://schemas.microsoft.com/office/drawing/2014/main" id="{D5B40AC0-1B01-453B-A60F-E8F7CC12F570}"/>
              </a:ext>
            </a:extLst>
          </p:cNvPr>
          <p:cNvSpPr txBox="1"/>
          <p:nvPr/>
        </p:nvSpPr>
        <p:spPr>
          <a:xfrm>
            <a:off x="1983336" y="6108881"/>
            <a:ext cx="822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Choosing the right metric for an application is important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295D2796-8E5D-4951-ADB5-63B42E86E6F4}"/>
              </a:ext>
            </a:extLst>
          </p:cNvPr>
          <p:cNvSpPr txBox="1"/>
          <p:nvPr/>
        </p:nvSpPr>
        <p:spPr>
          <a:xfrm>
            <a:off x="0" y="20208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6518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ogo 4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ogo 3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ogo 2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Logo 1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1" name="Text">
            <a:extLst>
              <a:ext uri="{FF2B5EF4-FFF2-40B4-BE49-F238E27FC236}">
                <a16:creationId xmlns:a16="http://schemas.microsoft.com/office/drawing/2014/main" id="{9CE855D4-C63E-4937-A868-3721B03F5406}"/>
              </a:ext>
            </a:extLst>
          </p:cNvPr>
          <p:cNvSpPr txBox="1"/>
          <p:nvPr/>
        </p:nvSpPr>
        <p:spPr>
          <a:xfrm>
            <a:off x="1034796" y="1380171"/>
            <a:ext cx="10122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The model uses </a:t>
            </a: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features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 to make predictions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9FC2AD07-B9A0-46C0-A2F4-12616995FE80}"/>
              </a:ext>
            </a:extLst>
          </p:cNvPr>
          <p:cNvSpPr txBox="1"/>
          <p:nvPr/>
        </p:nvSpPr>
        <p:spPr>
          <a:xfrm>
            <a:off x="0" y="20208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Explainable AI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0323F68F-EAEB-4C45-9BC3-46BC042D7050}"/>
              </a:ext>
            </a:extLst>
          </p:cNvPr>
          <p:cNvSpPr txBox="1"/>
          <p:nvPr/>
        </p:nvSpPr>
        <p:spPr>
          <a:xfrm>
            <a:off x="1034796" y="2119273"/>
            <a:ext cx="10122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How </a:t>
            </a: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important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 is a feature? Remove it and find out!</a:t>
            </a:r>
          </a:p>
        </p:txBody>
      </p:sp>
      <p:sp>
        <p:nvSpPr>
          <p:cNvPr id="17" name="Text">
            <a:extLst>
              <a:ext uri="{FF2B5EF4-FFF2-40B4-BE49-F238E27FC236}">
                <a16:creationId xmlns:a16="http://schemas.microsoft.com/office/drawing/2014/main" id="{C7CA3699-47E0-493E-A71A-6537A91CDB65}"/>
              </a:ext>
            </a:extLst>
          </p:cNvPr>
          <p:cNvSpPr txBox="1"/>
          <p:nvPr/>
        </p:nvSpPr>
        <p:spPr>
          <a:xfrm>
            <a:off x="1034797" y="2858376"/>
            <a:ext cx="10122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Drop-column feature importance: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Remove feature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Retrain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Compare</a:t>
            </a:r>
          </a:p>
        </p:txBody>
      </p:sp>
      <p:sp>
        <p:nvSpPr>
          <p:cNvPr id="18" name="Text">
            <a:extLst>
              <a:ext uri="{FF2B5EF4-FFF2-40B4-BE49-F238E27FC236}">
                <a16:creationId xmlns:a16="http://schemas.microsoft.com/office/drawing/2014/main" id="{2A31A63C-E4D0-472D-B907-25ABC133D206}"/>
              </a:ext>
            </a:extLst>
          </p:cNvPr>
          <p:cNvSpPr txBox="1"/>
          <p:nvPr/>
        </p:nvSpPr>
        <p:spPr>
          <a:xfrm>
            <a:off x="1034796" y="4595126"/>
            <a:ext cx="10122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Permutation feature importance: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Shuffle feature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Make prediction with same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Compare</a:t>
            </a:r>
          </a:p>
        </p:txBody>
      </p:sp>
    </p:spTree>
    <p:extLst>
      <p:ext uri="{BB962C8B-B14F-4D97-AF65-F5344CB8AC3E}">
        <p14:creationId xmlns:p14="http://schemas.microsoft.com/office/powerpoint/2010/main" val="73601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241115-CA91-4493-B438-88AAB3DBB719}"/>
              </a:ext>
            </a:extLst>
          </p:cNvPr>
          <p:cNvSpPr/>
          <p:nvPr/>
        </p:nvSpPr>
        <p:spPr>
          <a:xfrm>
            <a:off x="5003319" y="1266263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 features</a:t>
            </a:r>
            <a:endParaRPr lang="en-BE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602814B-0E61-4175-98C7-90F47093EAFD}"/>
              </a:ext>
            </a:extLst>
          </p:cNvPr>
          <p:cNvSpPr/>
          <p:nvPr/>
        </p:nvSpPr>
        <p:spPr>
          <a:xfrm>
            <a:off x="2340600" y="2476901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Type of steel</a:t>
            </a:r>
            <a:endParaRPr lang="en-BE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221192-CB90-41F6-B107-A9541D0F8BD0}"/>
              </a:ext>
            </a:extLst>
          </p:cNvPr>
          <p:cNvSpPr/>
          <p:nvPr/>
        </p:nvSpPr>
        <p:spPr>
          <a:xfrm>
            <a:off x="5053343" y="2476901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Defect size</a:t>
            </a:r>
            <a:endParaRPr lang="en-BE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422E0B-C179-443E-9256-E7F9E21E7D29}"/>
              </a:ext>
            </a:extLst>
          </p:cNvPr>
          <p:cNvSpPr/>
          <p:nvPr/>
        </p:nvSpPr>
        <p:spPr>
          <a:xfrm>
            <a:off x="7766086" y="2476901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Brightness</a:t>
            </a:r>
            <a:endParaRPr lang="en-BE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B07E13-1CB2-448C-A827-A97EB243CC52}"/>
              </a:ext>
            </a:extLst>
          </p:cNvPr>
          <p:cNvSpPr txBox="1"/>
          <p:nvPr/>
        </p:nvSpPr>
        <p:spPr>
          <a:xfrm>
            <a:off x="6935056" y="148999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  <a:endParaRPr lang="en-B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A66F0B-3F70-4921-BC82-3F70E2FD7A36}"/>
              </a:ext>
            </a:extLst>
          </p:cNvPr>
          <p:cNvSpPr txBox="1"/>
          <p:nvPr/>
        </p:nvSpPr>
        <p:spPr>
          <a:xfrm>
            <a:off x="4207073" y="24029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40%</a:t>
            </a:r>
            <a:endParaRPr lang="en-B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0F282C-C72C-4C94-850F-10F6E466F7B3}"/>
              </a:ext>
            </a:extLst>
          </p:cNvPr>
          <p:cNvSpPr txBox="1"/>
          <p:nvPr/>
        </p:nvSpPr>
        <p:spPr>
          <a:xfrm>
            <a:off x="6910247" y="24029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30%</a:t>
            </a:r>
            <a:endParaRPr lang="en-B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138125-4AD8-4556-8C38-3E1DB52C6201}"/>
              </a:ext>
            </a:extLst>
          </p:cNvPr>
          <p:cNvSpPr txBox="1"/>
          <p:nvPr/>
        </p:nvSpPr>
        <p:spPr>
          <a:xfrm>
            <a:off x="9695217" y="24029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20%</a:t>
            </a:r>
            <a:endParaRPr lang="en-BE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DA5CB8D-D14C-446A-ABA9-A52D93257D3B}"/>
              </a:ext>
            </a:extLst>
          </p:cNvPr>
          <p:cNvSpPr/>
          <p:nvPr/>
        </p:nvSpPr>
        <p:spPr>
          <a:xfrm>
            <a:off x="2340599" y="3749184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Type, size</a:t>
            </a:r>
            <a:endParaRPr lang="en-BE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5104ADE-27F9-4868-B38E-8F26F975641C}"/>
              </a:ext>
            </a:extLst>
          </p:cNvPr>
          <p:cNvSpPr/>
          <p:nvPr/>
        </p:nvSpPr>
        <p:spPr>
          <a:xfrm>
            <a:off x="5125968" y="3777252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Type, brightness</a:t>
            </a:r>
            <a:endParaRPr lang="en-BE" b="1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B16EC6A-3CC8-4D06-AF90-A24ECDE18AA8}"/>
              </a:ext>
            </a:extLst>
          </p:cNvPr>
          <p:cNvSpPr/>
          <p:nvPr/>
        </p:nvSpPr>
        <p:spPr>
          <a:xfrm>
            <a:off x="7750845" y="3777252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Size, brightness</a:t>
            </a:r>
            <a:endParaRPr lang="en-BE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281105-DB38-44CB-A909-BBEE2006AAA3}"/>
              </a:ext>
            </a:extLst>
          </p:cNvPr>
          <p:cNvSpPr txBox="1"/>
          <p:nvPr/>
        </p:nvSpPr>
        <p:spPr>
          <a:xfrm>
            <a:off x="4207073" y="370984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B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6A2D56-4EEA-4CBB-8002-B44424114C5C}"/>
              </a:ext>
            </a:extLst>
          </p:cNvPr>
          <p:cNvSpPr txBox="1"/>
          <p:nvPr/>
        </p:nvSpPr>
        <p:spPr>
          <a:xfrm>
            <a:off x="9645650" y="374662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B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D9446-59FF-4080-B522-D618AA98E8A5}"/>
              </a:ext>
            </a:extLst>
          </p:cNvPr>
          <p:cNvSpPr txBox="1"/>
          <p:nvPr/>
        </p:nvSpPr>
        <p:spPr>
          <a:xfrm>
            <a:off x="6948462" y="367077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45%</a:t>
            </a:r>
            <a:endParaRPr lang="en-BE" dirty="0"/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id="{93014686-B9AE-4D9D-AF0C-57EEC972228C}"/>
              </a:ext>
            </a:extLst>
          </p:cNvPr>
          <p:cNvSpPr txBox="1"/>
          <p:nvPr/>
        </p:nvSpPr>
        <p:spPr>
          <a:xfrm>
            <a:off x="0" y="20208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Explainable AI</a:t>
            </a:r>
          </a:p>
        </p:txBody>
      </p:sp>
    </p:spTree>
    <p:extLst>
      <p:ext uri="{BB962C8B-B14F-4D97-AF65-F5344CB8AC3E}">
        <p14:creationId xmlns:p14="http://schemas.microsoft.com/office/powerpoint/2010/main" val="266872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  <p:bldP spid="5" grpId="0"/>
      <p:bldP spid="19" grpId="0"/>
      <p:bldP spid="20" grpId="0"/>
      <p:bldP spid="21" grpId="0"/>
      <p:bldP spid="23" grpId="0" animBg="1"/>
      <p:bldP spid="24" grpId="0" animBg="1"/>
      <p:bldP spid="25" grpId="0" animBg="1"/>
      <p:bldP spid="26" grpId="0"/>
      <p:bldP spid="28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3C891E-2C34-4C75-85B2-CF1F75F9617C}"/>
              </a:ext>
            </a:extLst>
          </p:cNvPr>
          <p:cNvCxnSpPr>
            <a:cxnSpLocks/>
          </p:cNvCxnSpPr>
          <p:nvPr/>
        </p:nvCxnSpPr>
        <p:spPr>
          <a:xfrm flipV="1">
            <a:off x="6837622" y="3212069"/>
            <a:ext cx="1048319" cy="5915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AE78078-3C8F-4F29-BB6A-77857BF57313}"/>
              </a:ext>
            </a:extLst>
          </p:cNvPr>
          <p:cNvCxnSpPr>
            <a:cxnSpLocks/>
          </p:cNvCxnSpPr>
          <p:nvPr/>
        </p:nvCxnSpPr>
        <p:spPr>
          <a:xfrm flipV="1">
            <a:off x="4102476" y="1974850"/>
            <a:ext cx="950867" cy="5732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2C6F6B-9664-4747-8E1B-A8C3DBFFDA7C}"/>
              </a:ext>
            </a:extLst>
          </p:cNvPr>
          <p:cNvCxnSpPr>
            <a:cxnSpLocks/>
          </p:cNvCxnSpPr>
          <p:nvPr/>
        </p:nvCxnSpPr>
        <p:spPr>
          <a:xfrm flipV="1">
            <a:off x="4077649" y="3212069"/>
            <a:ext cx="1048319" cy="5915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1664972" y="6957668"/>
            <a:ext cx="8460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The SHAP value is the average contribution of the feature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241115-CA91-4493-B438-88AAB3DBB719}"/>
              </a:ext>
            </a:extLst>
          </p:cNvPr>
          <p:cNvSpPr/>
          <p:nvPr/>
        </p:nvSpPr>
        <p:spPr>
          <a:xfrm>
            <a:off x="5003319" y="1266263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 features</a:t>
            </a:r>
            <a:endParaRPr lang="en-BE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602814B-0E61-4175-98C7-90F47093EAFD}"/>
              </a:ext>
            </a:extLst>
          </p:cNvPr>
          <p:cNvSpPr/>
          <p:nvPr/>
        </p:nvSpPr>
        <p:spPr>
          <a:xfrm>
            <a:off x="2340600" y="2476901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Type of steel</a:t>
            </a:r>
            <a:endParaRPr lang="en-BE" b="1" dirty="0">
              <a:solidFill>
                <a:srgbClr val="00B0F0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221192-CB90-41F6-B107-A9541D0F8BD0}"/>
              </a:ext>
            </a:extLst>
          </p:cNvPr>
          <p:cNvSpPr/>
          <p:nvPr/>
        </p:nvSpPr>
        <p:spPr>
          <a:xfrm>
            <a:off x="5053343" y="2476901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Defect size</a:t>
            </a:r>
            <a:endParaRPr lang="en-BE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C422E0B-C179-443E-9256-E7F9E21E7D29}"/>
              </a:ext>
            </a:extLst>
          </p:cNvPr>
          <p:cNvSpPr/>
          <p:nvPr/>
        </p:nvSpPr>
        <p:spPr>
          <a:xfrm>
            <a:off x="7766086" y="2476901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Brightness</a:t>
            </a:r>
            <a:endParaRPr lang="en-BE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B07E13-1CB2-448C-A827-A97EB243CC52}"/>
              </a:ext>
            </a:extLst>
          </p:cNvPr>
          <p:cNvSpPr txBox="1"/>
          <p:nvPr/>
        </p:nvSpPr>
        <p:spPr>
          <a:xfrm>
            <a:off x="6935056" y="148999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  <a:endParaRPr lang="en-B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A66F0B-3F70-4921-BC82-3F70E2FD7A36}"/>
              </a:ext>
            </a:extLst>
          </p:cNvPr>
          <p:cNvSpPr txBox="1"/>
          <p:nvPr/>
        </p:nvSpPr>
        <p:spPr>
          <a:xfrm>
            <a:off x="4207073" y="24029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40%</a:t>
            </a:r>
            <a:endParaRPr lang="en-B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0F282C-C72C-4C94-850F-10F6E466F7B3}"/>
              </a:ext>
            </a:extLst>
          </p:cNvPr>
          <p:cNvSpPr txBox="1"/>
          <p:nvPr/>
        </p:nvSpPr>
        <p:spPr>
          <a:xfrm>
            <a:off x="6910247" y="24029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30%</a:t>
            </a:r>
            <a:endParaRPr lang="en-B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138125-4AD8-4556-8C38-3E1DB52C6201}"/>
              </a:ext>
            </a:extLst>
          </p:cNvPr>
          <p:cNvSpPr txBox="1"/>
          <p:nvPr/>
        </p:nvSpPr>
        <p:spPr>
          <a:xfrm>
            <a:off x="9695217" y="24029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20%</a:t>
            </a:r>
            <a:endParaRPr lang="en-BE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DA5CB8D-D14C-446A-ABA9-A52D93257D3B}"/>
              </a:ext>
            </a:extLst>
          </p:cNvPr>
          <p:cNvSpPr/>
          <p:nvPr/>
        </p:nvSpPr>
        <p:spPr>
          <a:xfrm>
            <a:off x="2340599" y="3749184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Type</a:t>
            </a:r>
            <a:r>
              <a:rPr lang="en-US" b="1" dirty="0"/>
              <a:t>, size</a:t>
            </a:r>
            <a:endParaRPr lang="en-BE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5104ADE-27F9-4868-B38E-8F26F975641C}"/>
              </a:ext>
            </a:extLst>
          </p:cNvPr>
          <p:cNvSpPr/>
          <p:nvPr/>
        </p:nvSpPr>
        <p:spPr>
          <a:xfrm>
            <a:off x="5125968" y="3777252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Type</a:t>
            </a:r>
            <a:r>
              <a:rPr lang="en-US" b="1" dirty="0"/>
              <a:t>, brightness</a:t>
            </a:r>
            <a:endParaRPr lang="en-BE" b="1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B16EC6A-3CC8-4D06-AF90-A24ECDE18AA8}"/>
              </a:ext>
            </a:extLst>
          </p:cNvPr>
          <p:cNvSpPr/>
          <p:nvPr/>
        </p:nvSpPr>
        <p:spPr>
          <a:xfrm>
            <a:off x="7750845" y="3777252"/>
            <a:ext cx="1784279" cy="816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Size, brightness</a:t>
            </a:r>
            <a:endParaRPr lang="en-BE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281105-DB38-44CB-A909-BBEE2006AAA3}"/>
              </a:ext>
            </a:extLst>
          </p:cNvPr>
          <p:cNvSpPr txBox="1"/>
          <p:nvPr/>
        </p:nvSpPr>
        <p:spPr>
          <a:xfrm>
            <a:off x="4207073" y="370984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B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6A2D56-4EEA-4CBB-8002-B44424114C5C}"/>
              </a:ext>
            </a:extLst>
          </p:cNvPr>
          <p:cNvSpPr txBox="1"/>
          <p:nvPr/>
        </p:nvSpPr>
        <p:spPr>
          <a:xfrm>
            <a:off x="9645650" y="374662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B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D9446-59FF-4080-B522-D618AA98E8A5}"/>
              </a:ext>
            </a:extLst>
          </p:cNvPr>
          <p:cNvSpPr txBox="1"/>
          <p:nvPr/>
        </p:nvSpPr>
        <p:spPr>
          <a:xfrm>
            <a:off x="6948462" y="367077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45%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4DFE94-0A4F-4C5C-AD38-98E507A6C4B3}"/>
              </a:ext>
            </a:extLst>
          </p:cNvPr>
          <p:cNvSpPr txBox="1"/>
          <p:nvPr/>
        </p:nvSpPr>
        <p:spPr>
          <a:xfrm>
            <a:off x="4077649" y="1859327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+30%</a:t>
            </a:r>
            <a:endParaRPr lang="en-B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F1EFDE-AF13-408A-BFDE-C048CC578F5D}"/>
              </a:ext>
            </a:extLst>
          </p:cNvPr>
          <p:cNvSpPr txBox="1"/>
          <p:nvPr/>
        </p:nvSpPr>
        <p:spPr>
          <a:xfrm>
            <a:off x="4115853" y="314274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+20%</a:t>
            </a:r>
            <a:endParaRPr lang="en-B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BCC7E0-8BA0-4511-B4A9-5D9A8856F458}"/>
              </a:ext>
            </a:extLst>
          </p:cNvPr>
          <p:cNvSpPr txBox="1"/>
          <p:nvPr/>
        </p:nvSpPr>
        <p:spPr>
          <a:xfrm>
            <a:off x="6774614" y="3212069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+25%</a:t>
            </a:r>
            <a:endParaRPr lang="en-BE" dirty="0"/>
          </a:p>
        </p:txBody>
      </p:sp>
      <p:sp>
        <p:nvSpPr>
          <p:cNvPr id="33" name="Tekstvak 9">
            <a:extLst>
              <a:ext uri="{FF2B5EF4-FFF2-40B4-BE49-F238E27FC236}">
                <a16:creationId xmlns:a16="http://schemas.microsoft.com/office/drawing/2014/main" id="{D241389B-FF5C-44A9-83B7-DD9E12107948}"/>
              </a:ext>
            </a:extLst>
          </p:cNvPr>
          <p:cNvSpPr txBox="1"/>
          <p:nvPr/>
        </p:nvSpPr>
        <p:spPr>
          <a:xfrm>
            <a:off x="407584" y="6122961"/>
            <a:ext cx="11376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If we could simulate all possible models we could evaluate the impact -&gt; SHAP</a:t>
            </a:r>
          </a:p>
        </p:txBody>
      </p:sp>
      <p:sp>
        <p:nvSpPr>
          <p:cNvPr id="34" name="Title">
            <a:extLst>
              <a:ext uri="{FF2B5EF4-FFF2-40B4-BE49-F238E27FC236}">
                <a16:creationId xmlns:a16="http://schemas.microsoft.com/office/drawing/2014/main" id="{3D3261F2-D129-451F-89A6-6C246D786EAB}"/>
              </a:ext>
            </a:extLst>
          </p:cNvPr>
          <p:cNvSpPr txBox="1"/>
          <p:nvPr/>
        </p:nvSpPr>
        <p:spPr>
          <a:xfrm>
            <a:off x="0" y="20208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Explainable AI</a:t>
            </a:r>
          </a:p>
        </p:txBody>
      </p:sp>
    </p:spTree>
    <p:extLst>
      <p:ext uri="{BB962C8B-B14F-4D97-AF65-F5344CB8AC3E}">
        <p14:creationId xmlns:p14="http://schemas.microsoft.com/office/powerpoint/2010/main" val="343217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2128407" y="6140500"/>
            <a:ext cx="7935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SHAP helps us understand how a decision is reached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FEADE0-A101-4439-9D26-1678D568F1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193" t="-1570" r="1611" b="1570"/>
          <a:stretch/>
        </p:blipFill>
        <p:spPr>
          <a:xfrm>
            <a:off x="6096000" y="1100816"/>
            <a:ext cx="4212346" cy="4581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69EBED-29F2-46ED-A9C1-3AAA779FAD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884" y="1163190"/>
            <a:ext cx="4212346" cy="4531620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59F58BD8-5C3A-44ED-A661-7DF45CFE525A}"/>
              </a:ext>
            </a:extLst>
          </p:cNvPr>
          <p:cNvSpPr txBox="1"/>
          <p:nvPr/>
        </p:nvSpPr>
        <p:spPr>
          <a:xfrm>
            <a:off x="0" y="20208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Practical SHAP for bumps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ADD4C-5247-49D0-BFE4-AF85213F150C}"/>
              </a:ext>
            </a:extLst>
          </p:cNvPr>
          <p:cNvSpPr txBox="1"/>
          <p:nvPr/>
        </p:nvSpPr>
        <p:spPr>
          <a:xfrm>
            <a:off x="8049664" y="5756743"/>
            <a:ext cx="6198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/>
              <a:t>https://github.com/slundberg/shap</a:t>
            </a:r>
          </a:p>
        </p:txBody>
      </p:sp>
    </p:spTree>
    <p:extLst>
      <p:ext uri="{BB962C8B-B14F-4D97-AF65-F5344CB8AC3E}">
        <p14:creationId xmlns:p14="http://schemas.microsoft.com/office/powerpoint/2010/main" val="26405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">
            <a:extLst>
              <a:ext uri="{FF2B5EF4-FFF2-40B4-BE49-F238E27FC236}">
                <a16:creationId xmlns:a16="http://schemas.microsoft.com/office/drawing/2014/main" id="{0AC6C22A-3845-41BD-B687-450912D0CB4A}"/>
              </a:ext>
            </a:extLst>
          </p:cNvPr>
          <p:cNvSpPr txBox="1"/>
          <p:nvPr/>
        </p:nvSpPr>
        <p:spPr>
          <a:xfrm>
            <a:off x="3124107" y="276463"/>
            <a:ext cx="528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View more online</a:t>
            </a:r>
          </a:p>
        </p:txBody>
      </p: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9" name="Tekstvak 9">
            <a:extLst>
              <a:ext uri="{FF2B5EF4-FFF2-40B4-BE49-F238E27FC236}">
                <a16:creationId xmlns:a16="http://schemas.microsoft.com/office/drawing/2014/main" id="{5168E91E-990D-42D2-8D6D-2F0AF2602D58}"/>
              </a:ext>
            </a:extLst>
          </p:cNvPr>
          <p:cNvSpPr txBox="1"/>
          <p:nvPr/>
        </p:nvSpPr>
        <p:spPr>
          <a:xfrm>
            <a:off x="9403195" y="5840077"/>
            <a:ext cx="153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Sensor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8128D4-801D-4D85-9089-F247F7DE9044}"/>
              </a:ext>
            </a:extLst>
          </p:cNvPr>
          <p:cNvGrpSpPr/>
          <p:nvPr/>
        </p:nvGrpSpPr>
        <p:grpSpPr>
          <a:xfrm>
            <a:off x="716556" y="1359525"/>
            <a:ext cx="4352374" cy="3819013"/>
            <a:chOff x="1455526" y="2128437"/>
            <a:chExt cx="3160809" cy="2773468"/>
          </a:xfrm>
        </p:grpSpPr>
        <p:sp>
          <p:nvSpPr>
            <p:cNvPr id="28" name="Tekstvak 9">
              <a:extLst>
                <a:ext uri="{FF2B5EF4-FFF2-40B4-BE49-F238E27FC236}">
                  <a16:creationId xmlns:a16="http://schemas.microsoft.com/office/drawing/2014/main" id="{5CAC29EB-1BCE-4BFB-A437-F25D2BCD2F83}"/>
                </a:ext>
              </a:extLst>
            </p:cNvPr>
            <p:cNvSpPr txBox="1"/>
            <p:nvPr/>
          </p:nvSpPr>
          <p:spPr>
            <a:xfrm>
              <a:off x="2210130" y="4436693"/>
              <a:ext cx="2406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rPr>
                <a:t>Materials discovery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1865085-6389-40CD-9251-DE3CC44B9BDD}"/>
                </a:ext>
              </a:extLst>
            </p:cNvPr>
            <p:cNvSpPr txBox="1"/>
            <p:nvPr/>
          </p:nvSpPr>
          <p:spPr>
            <a:xfrm>
              <a:off x="2635059" y="2228571"/>
              <a:ext cx="1953664" cy="335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ubik SemiBold" pitchFamily="2" charset="-79"/>
                  <a:cs typeface="Rubik SemiBold" pitchFamily="2" charset="-79"/>
                </a:rPr>
                <a:t>Glass</a:t>
              </a:r>
              <a:endParaRPr lang="en-BE" sz="2400" dirty="0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A7A1DCD-2ACF-4217-9B69-44E9380A9494}"/>
                </a:ext>
              </a:extLst>
            </p:cNvPr>
            <p:cNvSpPr/>
            <p:nvPr/>
          </p:nvSpPr>
          <p:spPr>
            <a:xfrm>
              <a:off x="1455526" y="2128437"/>
              <a:ext cx="3102318" cy="2773468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pic>
          <p:nvPicPr>
            <p:cNvPr id="59" name="case">
              <a:extLst>
                <a:ext uri="{FF2B5EF4-FFF2-40B4-BE49-F238E27FC236}">
                  <a16:creationId xmlns:a16="http://schemas.microsoft.com/office/drawing/2014/main" id="{F8053027-D359-4CAD-8282-33AB16F19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3596" y="2715274"/>
              <a:ext cx="2337669" cy="1550521"/>
            </a:xfrm>
            <a:prstGeom prst="rect">
              <a:avLst/>
            </a:prstGeom>
          </p:spPr>
        </p:pic>
        <p:pic>
          <p:nvPicPr>
            <p:cNvPr id="63" name="3 glass">
              <a:extLst>
                <a:ext uri="{FF2B5EF4-FFF2-40B4-BE49-F238E27FC236}">
                  <a16:creationId xmlns:a16="http://schemas.microsoft.com/office/drawing/2014/main" id="{796CB133-D0A1-4176-9E66-68DAB4B9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0646657">
              <a:off x="2068314" y="2739471"/>
              <a:ext cx="1864951" cy="1592680"/>
            </a:xfrm>
            <a:prstGeom prst="rect">
              <a:avLst/>
            </a:prstGeom>
          </p:spPr>
        </p:pic>
        <p:pic>
          <p:nvPicPr>
            <p:cNvPr id="71" name="case bottom">
              <a:extLst>
                <a:ext uri="{FF2B5EF4-FFF2-40B4-BE49-F238E27FC236}">
                  <a16:creationId xmlns:a16="http://schemas.microsoft.com/office/drawing/2014/main" id="{AA3BB6C1-45FC-4826-B0E5-96017FF75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3595" y="2715274"/>
              <a:ext cx="2337669" cy="155052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EA89DF3-870D-4ACD-9DB5-F0252E4B1E5A}"/>
              </a:ext>
            </a:extLst>
          </p:cNvPr>
          <p:cNvGrpSpPr/>
          <p:nvPr/>
        </p:nvGrpSpPr>
        <p:grpSpPr>
          <a:xfrm>
            <a:off x="7001738" y="1409920"/>
            <a:ext cx="4312673" cy="3876985"/>
            <a:chOff x="7813587" y="2883157"/>
            <a:chExt cx="3044614" cy="27370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DC0572E-5DF3-4A3A-9DAA-AD858CE7224B}"/>
                </a:ext>
              </a:extLst>
            </p:cNvPr>
            <p:cNvSpPr txBox="1"/>
            <p:nvPr/>
          </p:nvSpPr>
          <p:spPr>
            <a:xfrm>
              <a:off x="8534304" y="2986496"/>
              <a:ext cx="1957699" cy="325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ubik SemiBold" pitchFamily="2" charset="-79"/>
                  <a:cs typeface="Rubik SemiBold" pitchFamily="2" charset="-79"/>
                </a:rPr>
                <a:t>Manufacturing</a:t>
              </a:r>
              <a:endParaRPr lang="en-BE" sz="2400" dirty="0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F3237DB-0593-4EDF-9FA1-4F7EA430F360}"/>
                </a:ext>
              </a:extLst>
            </p:cNvPr>
            <p:cNvSpPr/>
            <p:nvPr/>
          </p:nvSpPr>
          <p:spPr>
            <a:xfrm>
              <a:off x="7813587" y="2883157"/>
              <a:ext cx="3044614" cy="2737032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pic>
          <p:nvPicPr>
            <p:cNvPr id="60" name="case">
              <a:extLst>
                <a:ext uri="{FF2B5EF4-FFF2-40B4-BE49-F238E27FC236}">
                  <a16:creationId xmlns:a16="http://schemas.microsoft.com/office/drawing/2014/main" id="{405030D0-27D2-4350-89F1-2630BB3FC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2017" y="3477457"/>
              <a:ext cx="2298317" cy="1524419"/>
            </a:xfrm>
            <a:prstGeom prst="rect">
              <a:avLst/>
            </a:prstGeom>
          </p:spPr>
        </p:pic>
        <p:pic>
          <p:nvPicPr>
            <p:cNvPr id="64" name="time">
              <a:extLst>
                <a:ext uri="{FF2B5EF4-FFF2-40B4-BE49-F238E27FC236}">
                  <a16:creationId xmlns:a16="http://schemas.microsoft.com/office/drawing/2014/main" id="{0AC15A4D-DF0B-4FD1-BBCB-30404275B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01581">
              <a:off x="8446854" y="4049800"/>
              <a:ext cx="872983" cy="872983"/>
            </a:xfrm>
            <a:prstGeom prst="rect">
              <a:avLst/>
            </a:prstGeom>
          </p:spPr>
        </p:pic>
        <p:grpSp>
          <p:nvGrpSpPr>
            <p:cNvPr id="3" name="eye">
              <a:extLst>
                <a:ext uri="{FF2B5EF4-FFF2-40B4-BE49-F238E27FC236}">
                  <a16:creationId xmlns:a16="http://schemas.microsoft.com/office/drawing/2014/main" id="{A1F4D009-5F47-4A2F-8B00-18DB998CBE62}"/>
                </a:ext>
              </a:extLst>
            </p:cNvPr>
            <p:cNvGrpSpPr/>
            <p:nvPr/>
          </p:nvGrpSpPr>
          <p:grpSpPr>
            <a:xfrm>
              <a:off x="9142185" y="3860324"/>
              <a:ext cx="1058072" cy="1058072"/>
              <a:chOff x="9976248" y="4579341"/>
              <a:chExt cx="1058072" cy="1058072"/>
            </a:xfrm>
          </p:grpSpPr>
          <p:sp>
            <p:nvSpPr>
              <p:cNvPr id="66" name="eye beginning">
                <a:extLst>
                  <a:ext uri="{FF2B5EF4-FFF2-40B4-BE49-F238E27FC236}">
                    <a16:creationId xmlns:a16="http://schemas.microsoft.com/office/drawing/2014/main" id="{FD332082-37DA-4412-8D91-9B496D6D2A4E}"/>
                  </a:ext>
                </a:extLst>
              </p:cNvPr>
              <p:cNvSpPr/>
              <p:nvPr/>
            </p:nvSpPr>
            <p:spPr>
              <a:xfrm>
                <a:off x="9996942" y="4600035"/>
                <a:ext cx="1016685" cy="101668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pic>
            <p:nvPicPr>
              <p:cNvPr id="67" name="aperture4 beginning">
                <a:extLst>
                  <a:ext uri="{FF2B5EF4-FFF2-40B4-BE49-F238E27FC236}">
                    <a16:creationId xmlns:a16="http://schemas.microsoft.com/office/drawing/2014/main" id="{8E9A8F1B-361D-4B07-9ED7-918B658BC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6248" y="4579341"/>
                <a:ext cx="1058072" cy="1058072"/>
              </a:xfrm>
              <a:prstGeom prst="rect">
                <a:avLst/>
              </a:prstGeom>
            </p:spPr>
          </p:pic>
          <p:pic>
            <p:nvPicPr>
              <p:cNvPr id="68" name="iris">
                <a:extLst>
                  <a:ext uri="{FF2B5EF4-FFF2-40B4-BE49-F238E27FC236}">
                    <a16:creationId xmlns:a16="http://schemas.microsoft.com/office/drawing/2014/main" id="{7F41015B-1210-43CA-86D3-81D496AA8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15840" y="4925210"/>
                <a:ext cx="422126" cy="421591"/>
              </a:xfrm>
              <a:prstGeom prst="rect">
                <a:avLst/>
              </a:prstGeom>
            </p:spPr>
          </p:pic>
        </p:grpSp>
        <p:pic>
          <p:nvPicPr>
            <p:cNvPr id="72" name="case bottom">
              <a:extLst>
                <a:ext uri="{FF2B5EF4-FFF2-40B4-BE49-F238E27FC236}">
                  <a16:creationId xmlns:a16="http://schemas.microsoft.com/office/drawing/2014/main" id="{943FC745-0083-41EA-8B7E-427EEF43F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2017" y="3476071"/>
              <a:ext cx="2298317" cy="1524419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6DF59E91-B740-4AF3-AA5D-E988BFF1DEF5}"/>
              </a:ext>
            </a:extLst>
          </p:cNvPr>
          <p:cNvSpPr/>
          <p:nvPr/>
        </p:nvSpPr>
        <p:spPr>
          <a:xfrm>
            <a:off x="0" y="5445681"/>
            <a:ext cx="12192000" cy="141620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27BD8F28-ADA4-4934-8B44-93E1F9519C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82" y="5637043"/>
            <a:ext cx="1960712" cy="1027040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extLst>
              <a:ext uri="{FF2B5EF4-FFF2-40B4-BE49-F238E27FC236}">
                <a16:creationId xmlns:a16="http://schemas.microsoft.com/office/drawing/2014/main" id="{2390A536-5EE6-4A2B-BD80-D58EE94EE2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52" y="5862710"/>
            <a:ext cx="1905000" cy="700088"/>
          </a:xfrm>
          <a:prstGeom prst="rect">
            <a:avLst/>
          </a:prstGeom>
        </p:spPr>
      </p:pic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B23694-BF28-4771-9B22-1663A2C1212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03"/>
          <a:stretch/>
        </p:blipFill>
        <p:spPr>
          <a:xfrm>
            <a:off x="1962074" y="5643121"/>
            <a:ext cx="1982305" cy="974253"/>
          </a:xfrm>
          <a:prstGeom prst="rect">
            <a:avLst/>
          </a:prstGeom>
        </p:spPr>
      </p:pic>
      <p:pic>
        <p:nvPicPr>
          <p:cNvPr id="39" name="Picture 38" descr="Logo, company name&#10;&#10;Description automatically generated">
            <a:extLst>
              <a:ext uri="{FF2B5EF4-FFF2-40B4-BE49-F238E27FC236}">
                <a16:creationId xmlns:a16="http://schemas.microsoft.com/office/drawing/2014/main" id="{B1788DBF-D059-49F1-B214-728322AC29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7626"/>
            <a:ext cx="1830194" cy="1470256"/>
          </a:xfrm>
          <a:prstGeom prst="rect">
            <a:avLst/>
          </a:prstGeom>
        </p:spPr>
      </p:pic>
      <p:pic>
        <p:nvPicPr>
          <p:cNvPr id="40" name="Picture 39" descr="Shape&#10;&#10;Description automatically generated with low confidence">
            <a:extLst>
              <a:ext uri="{FF2B5EF4-FFF2-40B4-BE49-F238E27FC236}">
                <a16:creationId xmlns:a16="http://schemas.microsoft.com/office/drawing/2014/main" id="{91C77DBD-BA7B-42EA-9573-CBE4EC1E61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455" y="6083650"/>
            <a:ext cx="1746102" cy="419064"/>
          </a:xfrm>
          <a:prstGeom prst="rect">
            <a:avLst/>
          </a:prstGeom>
        </p:spPr>
      </p:pic>
      <p:sp>
        <p:nvSpPr>
          <p:cNvPr id="41" name="Tekstvak 9">
            <a:extLst>
              <a:ext uri="{FF2B5EF4-FFF2-40B4-BE49-F238E27FC236}">
                <a16:creationId xmlns:a16="http://schemas.microsoft.com/office/drawing/2014/main" id="{C74A3822-F5A6-4FB8-9DDF-05B5E0E7137A}"/>
              </a:ext>
            </a:extLst>
          </p:cNvPr>
          <p:cNvSpPr txBox="1"/>
          <p:nvPr/>
        </p:nvSpPr>
        <p:spPr>
          <a:xfrm>
            <a:off x="8304561" y="4658303"/>
            <a:ext cx="240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Sensor data</a:t>
            </a:r>
          </a:p>
        </p:txBody>
      </p:sp>
      <p:sp>
        <p:nvSpPr>
          <p:cNvPr id="43" name="Title">
            <a:extLst>
              <a:ext uri="{FF2B5EF4-FFF2-40B4-BE49-F238E27FC236}">
                <a16:creationId xmlns:a16="http://schemas.microsoft.com/office/drawing/2014/main" id="{5D0EA1F0-E004-4C87-BA8C-81AAE8D98C45}"/>
              </a:ext>
            </a:extLst>
          </p:cNvPr>
          <p:cNvSpPr txBox="1"/>
          <p:nvPr/>
        </p:nvSpPr>
        <p:spPr>
          <a:xfrm>
            <a:off x="3178975" y="772562"/>
            <a:ext cx="52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https://ai4mi.epotentia.com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67B2AC9D-35A2-48CA-B3FF-759522A551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14" y="165584"/>
            <a:ext cx="2118638" cy="9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4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">
            <a:extLst>
              <a:ext uri="{FF2B5EF4-FFF2-40B4-BE49-F238E27FC236}">
                <a16:creationId xmlns:a16="http://schemas.microsoft.com/office/drawing/2014/main" id="{90846912-82C8-4D1E-BE5D-6DEA723ED83B}"/>
              </a:ext>
            </a:extLst>
          </p:cNvPr>
          <p:cNvGrpSpPr/>
          <p:nvPr/>
        </p:nvGrpSpPr>
        <p:grpSpPr>
          <a:xfrm>
            <a:off x="1932550" y="1180672"/>
            <a:ext cx="7252547" cy="4757585"/>
            <a:chOff x="1932550" y="1180672"/>
            <a:chExt cx="7252547" cy="4757585"/>
          </a:xfrm>
        </p:grpSpPr>
        <p:sp>
          <p:nvSpPr>
            <p:cNvPr id="22" name="Tekstvak 9">
              <a:extLst>
                <a:ext uri="{FF2B5EF4-FFF2-40B4-BE49-F238E27FC236}">
                  <a16:creationId xmlns:a16="http://schemas.microsoft.com/office/drawing/2014/main" id="{6CC70152-450F-4DB3-8836-B39A7DFE5ABC}"/>
                </a:ext>
              </a:extLst>
            </p:cNvPr>
            <p:cNvSpPr txBox="1"/>
            <p:nvPr/>
          </p:nvSpPr>
          <p:spPr>
            <a:xfrm rot="16200000">
              <a:off x="1134896" y="3045767"/>
              <a:ext cx="2056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rPr>
                <a:t>Performance</a:t>
              </a:r>
            </a:p>
          </p:txBody>
        </p:sp>
        <p:sp>
          <p:nvSpPr>
            <p:cNvPr id="23" name="Tekstvak 9">
              <a:extLst>
                <a:ext uri="{FF2B5EF4-FFF2-40B4-BE49-F238E27FC236}">
                  <a16:creationId xmlns:a16="http://schemas.microsoft.com/office/drawing/2014/main" id="{619B1A87-C2F7-446E-83C2-7190A71BE128}"/>
                </a:ext>
              </a:extLst>
            </p:cNvPr>
            <p:cNvSpPr txBox="1"/>
            <p:nvPr/>
          </p:nvSpPr>
          <p:spPr>
            <a:xfrm>
              <a:off x="4121754" y="5476592"/>
              <a:ext cx="34515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rPr>
                <a:t>Amount of information</a:t>
              </a:r>
            </a:p>
          </p:txBody>
        </p:sp>
        <p:grpSp>
          <p:nvGrpSpPr>
            <p:cNvPr id="4" name="axes">
              <a:extLst>
                <a:ext uri="{FF2B5EF4-FFF2-40B4-BE49-F238E27FC236}">
                  <a16:creationId xmlns:a16="http://schemas.microsoft.com/office/drawing/2014/main" id="{03F1E8AA-78ED-434D-9F9A-D6944AFF4CD5}"/>
                </a:ext>
              </a:extLst>
            </p:cNvPr>
            <p:cNvGrpSpPr/>
            <p:nvPr/>
          </p:nvGrpSpPr>
          <p:grpSpPr>
            <a:xfrm>
              <a:off x="2619910" y="1180672"/>
              <a:ext cx="6565187" cy="4191856"/>
              <a:chOff x="2619910" y="1180672"/>
              <a:chExt cx="6565187" cy="4191856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8D7B86DD-D2A0-48B1-AC8A-0544BE09F763}"/>
                  </a:ext>
                </a:extLst>
              </p:cNvPr>
              <p:cNvCxnSpPr/>
              <p:nvPr/>
            </p:nvCxnSpPr>
            <p:spPr>
              <a:xfrm flipV="1">
                <a:off x="2630184" y="1180672"/>
                <a:ext cx="0" cy="4191856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E679505-7E37-4F2A-A339-88207A8778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9910" y="5339992"/>
                <a:ext cx="6565187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5239323-1786-4797-8456-412212DC95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7" name="Tekstvak 9">
            <a:extLst>
              <a:ext uri="{FF2B5EF4-FFF2-40B4-BE49-F238E27FC236}">
                <a16:creationId xmlns:a16="http://schemas.microsoft.com/office/drawing/2014/main" id="{39463601-0270-4F32-9440-4865149CDD79}"/>
              </a:ext>
            </a:extLst>
          </p:cNvPr>
          <p:cNvSpPr txBox="1"/>
          <p:nvPr/>
        </p:nvSpPr>
        <p:spPr>
          <a:xfrm>
            <a:off x="1078555" y="6136847"/>
            <a:ext cx="10339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The more data we have, the more we trade insight for predictive power</a:t>
            </a:r>
          </a:p>
        </p:txBody>
      </p:sp>
      <p:sp>
        <p:nvSpPr>
          <p:cNvPr id="12" name="Machine learning">
            <a:extLst>
              <a:ext uri="{FF2B5EF4-FFF2-40B4-BE49-F238E27FC236}">
                <a16:creationId xmlns:a16="http://schemas.microsoft.com/office/drawing/2014/main" id="{0A56DC06-0957-498D-A9C0-A99B98C23CBA}"/>
              </a:ext>
            </a:extLst>
          </p:cNvPr>
          <p:cNvSpPr txBox="1"/>
          <p:nvPr/>
        </p:nvSpPr>
        <p:spPr>
          <a:xfrm>
            <a:off x="9185097" y="3453912"/>
            <a:ext cx="270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Machine learning</a:t>
            </a:r>
          </a:p>
        </p:txBody>
      </p:sp>
      <p:sp>
        <p:nvSpPr>
          <p:cNvPr id="18" name="Deep learning">
            <a:extLst>
              <a:ext uri="{FF2B5EF4-FFF2-40B4-BE49-F238E27FC236}">
                <a16:creationId xmlns:a16="http://schemas.microsoft.com/office/drawing/2014/main" id="{74132399-1033-41A7-BB84-E8F81581F452}"/>
              </a:ext>
            </a:extLst>
          </p:cNvPr>
          <p:cNvSpPr txBox="1"/>
          <p:nvPr/>
        </p:nvSpPr>
        <p:spPr>
          <a:xfrm>
            <a:off x="9152970" y="1520206"/>
            <a:ext cx="270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Deep learning</a:t>
            </a:r>
          </a:p>
        </p:txBody>
      </p:sp>
      <p:sp>
        <p:nvSpPr>
          <p:cNvPr id="11" name="Statistics">
            <a:extLst>
              <a:ext uri="{FF2B5EF4-FFF2-40B4-BE49-F238E27FC236}">
                <a16:creationId xmlns:a16="http://schemas.microsoft.com/office/drawing/2014/main" id="{D5590B70-2869-467C-8B63-531ECFAD2179}"/>
              </a:ext>
            </a:extLst>
          </p:cNvPr>
          <p:cNvSpPr txBox="1"/>
          <p:nvPr/>
        </p:nvSpPr>
        <p:spPr>
          <a:xfrm>
            <a:off x="9185097" y="3826242"/>
            <a:ext cx="148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Statistics </a:t>
            </a:r>
          </a:p>
        </p:txBody>
      </p:sp>
      <p:pic>
        <p:nvPicPr>
          <p:cNvPr id="20" name="Picture 4" descr="Graph illustrating the impact of data available on performance of... |  Download Scientific Diagram">
            <a:extLst>
              <a:ext uri="{FF2B5EF4-FFF2-40B4-BE49-F238E27FC236}">
                <a16:creationId xmlns:a16="http://schemas.microsoft.com/office/drawing/2014/main" id="{62C8DC2E-A09D-4143-ABDC-717243C7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215" y="7214756"/>
            <a:ext cx="80962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blue">
            <a:extLst>
              <a:ext uri="{FF2B5EF4-FFF2-40B4-BE49-F238E27FC236}">
                <a16:creationId xmlns:a16="http://schemas.microsoft.com/office/drawing/2014/main" id="{E0A0F8F1-253A-4205-A39F-5C1813E74856}"/>
              </a:ext>
            </a:extLst>
          </p:cNvPr>
          <p:cNvSpPr/>
          <p:nvPr/>
        </p:nvSpPr>
        <p:spPr>
          <a:xfrm>
            <a:off x="2661007" y="3637052"/>
            <a:ext cx="6431622" cy="1684961"/>
          </a:xfrm>
          <a:custGeom>
            <a:avLst/>
            <a:gdLst>
              <a:gd name="connsiteX0" fmla="*/ 0 w 6431622"/>
              <a:gd name="connsiteY0" fmla="*/ 1684961 h 1684961"/>
              <a:gd name="connsiteX1" fmla="*/ 1335640 w 6431622"/>
              <a:gd name="connsiteY1" fmla="*/ 215757 h 1684961"/>
              <a:gd name="connsiteX2" fmla="*/ 6431622 w 6431622"/>
              <a:gd name="connsiteY2" fmla="*/ 0 h 168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1622" h="1684961">
                <a:moveTo>
                  <a:pt x="0" y="1684961"/>
                </a:moveTo>
                <a:cubicBezTo>
                  <a:pt x="131851" y="1090772"/>
                  <a:pt x="263703" y="496584"/>
                  <a:pt x="1335640" y="215757"/>
                </a:cubicBezTo>
                <a:cubicBezTo>
                  <a:pt x="2407577" y="-65070"/>
                  <a:pt x="5435029" y="17124"/>
                  <a:pt x="6431622" y="0"/>
                </a:cubicBezTo>
              </a:path>
            </a:pathLst>
          </a:custGeom>
          <a:noFill/>
          <a:ln w="38100">
            <a:solidFill>
              <a:srgbClr val="3EBD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red">
            <a:extLst>
              <a:ext uri="{FF2B5EF4-FFF2-40B4-BE49-F238E27FC236}">
                <a16:creationId xmlns:a16="http://schemas.microsoft.com/office/drawing/2014/main" id="{46793349-736F-4982-B6B3-5912D4551587}"/>
              </a:ext>
            </a:extLst>
          </p:cNvPr>
          <p:cNvSpPr/>
          <p:nvPr/>
        </p:nvSpPr>
        <p:spPr>
          <a:xfrm>
            <a:off x="2650733" y="1736332"/>
            <a:ext cx="6431621" cy="3616503"/>
          </a:xfrm>
          <a:custGeom>
            <a:avLst/>
            <a:gdLst>
              <a:gd name="connsiteX0" fmla="*/ 0 w 6832314"/>
              <a:gd name="connsiteY0" fmla="*/ 4304872 h 4304872"/>
              <a:gd name="connsiteX1" fmla="*/ 3986373 w 6832314"/>
              <a:gd name="connsiteY1" fmla="*/ 832207 h 4304872"/>
              <a:gd name="connsiteX2" fmla="*/ 6832314 w 6832314"/>
              <a:gd name="connsiteY2" fmla="*/ 0 h 430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2314" h="4304872">
                <a:moveTo>
                  <a:pt x="0" y="4304872"/>
                </a:moveTo>
                <a:cubicBezTo>
                  <a:pt x="1423827" y="2927279"/>
                  <a:pt x="2847654" y="1549686"/>
                  <a:pt x="3986373" y="832207"/>
                </a:cubicBezTo>
                <a:cubicBezTo>
                  <a:pt x="5125092" y="114728"/>
                  <a:pt x="6359703" y="42809"/>
                  <a:pt x="6832314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c">
            <a:extLst>
              <a:ext uri="{FF2B5EF4-FFF2-40B4-BE49-F238E27FC236}">
                <a16:creationId xmlns:a16="http://schemas.microsoft.com/office/drawing/2014/main" id="{A70F3E19-3B9E-451C-A4CD-ABC6373BDB4C}"/>
              </a:ext>
            </a:extLst>
          </p:cNvPr>
          <p:cNvSpPr txBox="1"/>
          <p:nvPr/>
        </p:nvSpPr>
        <p:spPr>
          <a:xfrm>
            <a:off x="10966646" y="4103787"/>
            <a:ext cx="148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CPU </a:t>
            </a:r>
          </a:p>
        </p:txBody>
      </p:sp>
      <p:sp>
        <p:nvSpPr>
          <p:cNvPr id="25" name="g">
            <a:extLst>
              <a:ext uri="{FF2B5EF4-FFF2-40B4-BE49-F238E27FC236}">
                <a16:creationId xmlns:a16="http://schemas.microsoft.com/office/drawing/2014/main" id="{8D7A4AAD-B26D-4616-A66E-AEC1B898DF64}"/>
              </a:ext>
            </a:extLst>
          </p:cNvPr>
          <p:cNvSpPr txBox="1"/>
          <p:nvPr/>
        </p:nvSpPr>
        <p:spPr>
          <a:xfrm>
            <a:off x="10966646" y="1908393"/>
            <a:ext cx="148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GPU 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BE954619-E8E0-4692-8157-7357B3B7E404}"/>
              </a:ext>
            </a:extLst>
          </p:cNvPr>
          <p:cNvSpPr txBox="1"/>
          <p:nvPr/>
        </p:nvSpPr>
        <p:spPr>
          <a:xfrm>
            <a:off x="736700" y="233635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Types of AI</a:t>
            </a:r>
          </a:p>
        </p:txBody>
      </p:sp>
    </p:spTree>
    <p:extLst>
      <p:ext uri="{BB962C8B-B14F-4D97-AF65-F5344CB8AC3E}">
        <p14:creationId xmlns:p14="http://schemas.microsoft.com/office/powerpoint/2010/main" val="67842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1" grpId="0"/>
      <p:bldP spid="24" grpId="0" animBg="1"/>
      <p:bldP spid="27" grpId="0" animBg="1"/>
      <p:bldP spid="21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926C92-F3C7-4BE0-92D0-8BFAC9E0C501}"/>
              </a:ext>
            </a:extLst>
          </p:cNvPr>
          <p:cNvSpPr/>
          <p:nvPr/>
        </p:nvSpPr>
        <p:spPr>
          <a:xfrm>
            <a:off x="340628" y="1418558"/>
            <a:ext cx="4844758" cy="448477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8" name="Tekstvak 9">
            <a:extLst>
              <a:ext uri="{FF2B5EF4-FFF2-40B4-BE49-F238E27FC236}">
                <a16:creationId xmlns:a16="http://schemas.microsoft.com/office/drawing/2014/main" id="{5CAC29EB-1BCE-4BFB-A437-F25D2BCD2F83}"/>
              </a:ext>
            </a:extLst>
          </p:cNvPr>
          <p:cNvSpPr txBox="1"/>
          <p:nvPr/>
        </p:nvSpPr>
        <p:spPr>
          <a:xfrm>
            <a:off x="5843015" y="3335263"/>
            <a:ext cx="240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Materials discovery</a:t>
            </a:r>
          </a:p>
        </p:txBody>
      </p:sp>
      <p:sp>
        <p:nvSpPr>
          <p:cNvPr id="29" name="Tekstvak 9">
            <a:extLst>
              <a:ext uri="{FF2B5EF4-FFF2-40B4-BE49-F238E27FC236}">
                <a16:creationId xmlns:a16="http://schemas.microsoft.com/office/drawing/2014/main" id="{5168E91E-990D-42D2-8D6D-2F0AF2602D58}"/>
              </a:ext>
            </a:extLst>
          </p:cNvPr>
          <p:cNvSpPr txBox="1"/>
          <p:nvPr/>
        </p:nvSpPr>
        <p:spPr>
          <a:xfrm>
            <a:off x="9403195" y="5836191"/>
            <a:ext cx="153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Sensor data</a:t>
            </a:r>
          </a:p>
        </p:txBody>
      </p:sp>
      <p:sp>
        <p:nvSpPr>
          <p:cNvPr id="30" name="Tekstvak 9">
            <a:extLst>
              <a:ext uri="{FF2B5EF4-FFF2-40B4-BE49-F238E27FC236}">
                <a16:creationId xmlns:a16="http://schemas.microsoft.com/office/drawing/2014/main" id="{52E30F5C-F2C4-4DE6-B4F0-C2702889C1FD}"/>
              </a:ext>
            </a:extLst>
          </p:cNvPr>
          <p:cNvSpPr txBox="1"/>
          <p:nvPr/>
        </p:nvSpPr>
        <p:spPr>
          <a:xfrm>
            <a:off x="2763007" y="5385002"/>
            <a:ext cx="215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Computer vision</a:t>
            </a:r>
          </a:p>
        </p:txBody>
      </p:sp>
      <p:sp>
        <p:nvSpPr>
          <p:cNvPr id="51" name="Tekstvak 9">
            <a:extLst>
              <a:ext uri="{FF2B5EF4-FFF2-40B4-BE49-F238E27FC236}">
                <a16:creationId xmlns:a16="http://schemas.microsoft.com/office/drawing/2014/main" id="{D54BCF03-EA51-4A59-8F20-F83059192C7D}"/>
              </a:ext>
            </a:extLst>
          </p:cNvPr>
          <p:cNvSpPr txBox="1"/>
          <p:nvPr/>
        </p:nvSpPr>
        <p:spPr>
          <a:xfrm>
            <a:off x="600657" y="1660444"/>
            <a:ext cx="221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Spreadsheet data</a:t>
            </a:r>
          </a:p>
        </p:txBody>
      </p:sp>
      <p:sp>
        <p:nvSpPr>
          <p:cNvPr id="52" name="Tekstvak 9">
            <a:extLst>
              <a:ext uri="{FF2B5EF4-FFF2-40B4-BE49-F238E27FC236}">
                <a16:creationId xmlns:a16="http://schemas.microsoft.com/office/drawing/2014/main" id="{3103F716-0B25-4681-97E2-BB63D5420C70}"/>
              </a:ext>
            </a:extLst>
          </p:cNvPr>
          <p:cNvSpPr txBox="1"/>
          <p:nvPr/>
        </p:nvSpPr>
        <p:spPr>
          <a:xfrm>
            <a:off x="4018640" y="1662273"/>
            <a:ext cx="7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Steel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865085-6389-40CD-9251-DE3CC44B9BDD}"/>
              </a:ext>
            </a:extLst>
          </p:cNvPr>
          <p:cNvSpPr txBox="1"/>
          <p:nvPr/>
        </p:nvSpPr>
        <p:spPr>
          <a:xfrm>
            <a:off x="6746602" y="1195047"/>
            <a:ext cx="1953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Glass</a:t>
            </a:r>
            <a:endParaRPr lang="en-BE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A7A1DCD-2ACF-4217-9B69-44E9380A9494}"/>
              </a:ext>
            </a:extLst>
          </p:cNvPr>
          <p:cNvSpPr/>
          <p:nvPr/>
        </p:nvSpPr>
        <p:spPr>
          <a:xfrm>
            <a:off x="5527332" y="1076582"/>
            <a:ext cx="3102318" cy="277346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C0572E-5DF3-4A3A-9DAA-AD858CE7224B}"/>
              </a:ext>
            </a:extLst>
          </p:cNvPr>
          <p:cNvSpPr txBox="1"/>
          <p:nvPr/>
        </p:nvSpPr>
        <p:spPr>
          <a:xfrm>
            <a:off x="9226698" y="3660946"/>
            <a:ext cx="1957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Manufacturing</a:t>
            </a:r>
            <a:endParaRPr lang="en-BE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F3237DB-0593-4EDF-9FA1-4F7EA430F360}"/>
              </a:ext>
            </a:extLst>
          </p:cNvPr>
          <p:cNvSpPr/>
          <p:nvPr/>
        </p:nvSpPr>
        <p:spPr>
          <a:xfrm>
            <a:off x="8647650" y="3602174"/>
            <a:ext cx="3044614" cy="273703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57" name="case">
            <a:extLst>
              <a:ext uri="{FF2B5EF4-FFF2-40B4-BE49-F238E27FC236}">
                <a16:creationId xmlns:a16="http://schemas.microsoft.com/office/drawing/2014/main" id="{DD59CA48-C3F8-4369-BE03-69A4052C3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10" y="2163600"/>
            <a:ext cx="2138250" cy="1418251"/>
          </a:xfrm>
          <a:prstGeom prst="rect">
            <a:avLst/>
          </a:prstGeom>
        </p:spPr>
      </p:pic>
      <p:pic>
        <p:nvPicPr>
          <p:cNvPr id="58" name="case">
            <a:extLst>
              <a:ext uri="{FF2B5EF4-FFF2-40B4-BE49-F238E27FC236}">
                <a16:creationId xmlns:a16="http://schemas.microsoft.com/office/drawing/2014/main" id="{2836D0CB-577C-49C8-B2DB-59944ECD39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42" y="3832008"/>
            <a:ext cx="2154064" cy="1428740"/>
          </a:xfrm>
          <a:prstGeom prst="rect">
            <a:avLst/>
          </a:prstGeom>
        </p:spPr>
      </p:pic>
      <p:pic>
        <p:nvPicPr>
          <p:cNvPr id="59" name="case">
            <a:extLst>
              <a:ext uri="{FF2B5EF4-FFF2-40B4-BE49-F238E27FC236}">
                <a16:creationId xmlns:a16="http://schemas.microsoft.com/office/drawing/2014/main" id="{F8053027-D359-4CAD-8282-33AB16F190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02" y="1663419"/>
            <a:ext cx="2337669" cy="1550521"/>
          </a:xfrm>
          <a:prstGeom prst="rect">
            <a:avLst/>
          </a:prstGeom>
        </p:spPr>
      </p:pic>
      <p:pic>
        <p:nvPicPr>
          <p:cNvPr id="60" name="case">
            <a:extLst>
              <a:ext uri="{FF2B5EF4-FFF2-40B4-BE49-F238E27FC236}">
                <a16:creationId xmlns:a16="http://schemas.microsoft.com/office/drawing/2014/main" id="{405030D0-27D2-4350-89F1-2630BB3FC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080" y="4196474"/>
            <a:ext cx="2298317" cy="1524419"/>
          </a:xfrm>
          <a:prstGeom prst="rect">
            <a:avLst/>
          </a:prstGeom>
        </p:spPr>
      </p:pic>
      <p:pic>
        <p:nvPicPr>
          <p:cNvPr id="61" name="1 tabular">
            <a:extLst>
              <a:ext uri="{FF2B5EF4-FFF2-40B4-BE49-F238E27FC236}">
                <a16:creationId xmlns:a16="http://schemas.microsoft.com/office/drawing/2014/main" id="{7894A890-380C-4322-92DD-45E8A11771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81" y="2029776"/>
            <a:ext cx="1321807" cy="1487032"/>
          </a:xfrm>
          <a:prstGeom prst="rect">
            <a:avLst/>
          </a:prstGeom>
        </p:spPr>
      </p:pic>
      <p:pic>
        <p:nvPicPr>
          <p:cNvPr id="62" name="2 steel">
            <a:extLst>
              <a:ext uri="{FF2B5EF4-FFF2-40B4-BE49-F238E27FC236}">
                <a16:creationId xmlns:a16="http://schemas.microsoft.com/office/drawing/2014/main" id="{7F5B2090-A279-4E29-9D17-B9EFC6236D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1689" y="3809447"/>
            <a:ext cx="1468472" cy="1325398"/>
          </a:xfrm>
          <a:prstGeom prst="rect">
            <a:avLst/>
          </a:prstGeom>
        </p:spPr>
      </p:pic>
      <p:pic>
        <p:nvPicPr>
          <p:cNvPr id="63" name="3 glass">
            <a:extLst>
              <a:ext uri="{FF2B5EF4-FFF2-40B4-BE49-F238E27FC236}">
                <a16:creationId xmlns:a16="http://schemas.microsoft.com/office/drawing/2014/main" id="{796CB133-D0A1-4176-9E66-68DAB4B92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646657">
            <a:off x="6140120" y="1687616"/>
            <a:ext cx="1864951" cy="1592680"/>
          </a:xfrm>
          <a:prstGeom prst="rect">
            <a:avLst/>
          </a:prstGeom>
        </p:spPr>
      </p:pic>
      <p:pic>
        <p:nvPicPr>
          <p:cNvPr id="64" name="time">
            <a:extLst>
              <a:ext uri="{FF2B5EF4-FFF2-40B4-BE49-F238E27FC236}">
                <a16:creationId xmlns:a16="http://schemas.microsoft.com/office/drawing/2014/main" id="{0AC15A4D-DF0B-4FD1-BBCB-30404275BA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1581">
            <a:off x="9280917" y="4768817"/>
            <a:ext cx="872983" cy="872983"/>
          </a:xfrm>
          <a:prstGeom prst="rect">
            <a:avLst/>
          </a:prstGeom>
        </p:spPr>
      </p:pic>
      <p:grpSp>
        <p:nvGrpSpPr>
          <p:cNvPr id="3" name="eye">
            <a:extLst>
              <a:ext uri="{FF2B5EF4-FFF2-40B4-BE49-F238E27FC236}">
                <a16:creationId xmlns:a16="http://schemas.microsoft.com/office/drawing/2014/main" id="{A1F4D009-5F47-4A2F-8B00-18DB998CBE62}"/>
              </a:ext>
            </a:extLst>
          </p:cNvPr>
          <p:cNvGrpSpPr/>
          <p:nvPr/>
        </p:nvGrpSpPr>
        <p:grpSpPr>
          <a:xfrm>
            <a:off x="9976248" y="4579341"/>
            <a:ext cx="1058072" cy="1058072"/>
            <a:chOff x="9976248" y="4579341"/>
            <a:chExt cx="1058072" cy="1058072"/>
          </a:xfrm>
        </p:grpSpPr>
        <p:sp>
          <p:nvSpPr>
            <p:cNvPr id="66" name="eye beginning">
              <a:extLst>
                <a:ext uri="{FF2B5EF4-FFF2-40B4-BE49-F238E27FC236}">
                  <a16:creationId xmlns:a16="http://schemas.microsoft.com/office/drawing/2014/main" id="{FD332082-37DA-4412-8D91-9B496D6D2A4E}"/>
                </a:ext>
              </a:extLst>
            </p:cNvPr>
            <p:cNvSpPr/>
            <p:nvPr/>
          </p:nvSpPr>
          <p:spPr>
            <a:xfrm>
              <a:off x="9996942" y="4600035"/>
              <a:ext cx="1016685" cy="10166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pic>
          <p:nvPicPr>
            <p:cNvPr id="67" name="aperture4 beginning">
              <a:extLst>
                <a:ext uri="{FF2B5EF4-FFF2-40B4-BE49-F238E27FC236}">
                  <a16:creationId xmlns:a16="http://schemas.microsoft.com/office/drawing/2014/main" id="{8E9A8F1B-361D-4B07-9ED7-918B658BC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6248" y="4579341"/>
              <a:ext cx="1058072" cy="1058072"/>
            </a:xfrm>
            <a:prstGeom prst="rect">
              <a:avLst/>
            </a:prstGeom>
          </p:spPr>
        </p:pic>
        <p:pic>
          <p:nvPicPr>
            <p:cNvPr id="68" name="iris">
              <a:extLst>
                <a:ext uri="{FF2B5EF4-FFF2-40B4-BE49-F238E27FC236}">
                  <a16:creationId xmlns:a16="http://schemas.microsoft.com/office/drawing/2014/main" id="{7F41015B-1210-43CA-86D3-81D496AA8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5840" y="4925210"/>
              <a:ext cx="422126" cy="421591"/>
            </a:xfrm>
            <a:prstGeom prst="rect">
              <a:avLst/>
            </a:prstGeom>
          </p:spPr>
        </p:pic>
      </p:grpSp>
      <p:pic>
        <p:nvPicPr>
          <p:cNvPr id="69" name="case bottom">
            <a:extLst>
              <a:ext uri="{FF2B5EF4-FFF2-40B4-BE49-F238E27FC236}">
                <a16:creationId xmlns:a16="http://schemas.microsoft.com/office/drawing/2014/main" id="{5A607CD8-3DC0-4B96-ABFC-AB6B432C7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09" y="2163600"/>
            <a:ext cx="2138250" cy="1418251"/>
          </a:xfrm>
          <a:prstGeom prst="rect">
            <a:avLst/>
          </a:prstGeom>
        </p:spPr>
      </p:pic>
      <p:pic>
        <p:nvPicPr>
          <p:cNvPr id="70" name="case bottom">
            <a:extLst>
              <a:ext uri="{FF2B5EF4-FFF2-40B4-BE49-F238E27FC236}">
                <a16:creationId xmlns:a16="http://schemas.microsoft.com/office/drawing/2014/main" id="{DD2FE3A4-09A1-4CDF-85C5-1DF44A4042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41" y="3832008"/>
            <a:ext cx="2154064" cy="1428740"/>
          </a:xfrm>
          <a:prstGeom prst="rect">
            <a:avLst/>
          </a:prstGeom>
        </p:spPr>
      </p:pic>
      <p:pic>
        <p:nvPicPr>
          <p:cNvPr id="71" name="case bottom">
            <a:extLst>
              <a:ext uri="{FF2B5EF4-FFF2-40B4-BE49-F238E27FC236}">
                <a16:creationId xmlns:a16="http://schemas.microsoft.com/office/drawing/2014/main" id="{AA3BB6C1-45FC-4826-B0E5-96017FF756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01" y="1663419"/>
            <a:ext cx="2337669" cy="1550521"/>
          </a:xfrm>
          <a:prstGeom prst="rect">
            <a:avLst/>
          </a:prstGeom>
        </p:spPr>
      </p:pic>
      <p:pic>
        <p:nvPicPr>
          <p:cNvPr id="72" name="case bottom">
            <a:extLst>
              <a:ext uri="{FF2B5EF4-FFF2-40B4-BE49-F238E27FC236}">
                <a16:creationId xmlns:a16="http://schemas.microsoft.com/office/drawing/2014/main" id="{943FC745-0083-41EA-8B7E-427EEF43FF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080" y="4195088"/>
            <a:ext cx="2298317" cy="1524419"/>
          </a:xfrm>
          <a:prstGeom prst="rect">
            <a:avLst/>
          </a:prstGeom>
        </p:spPr>
      </p:pic>
      <p:sp>
        <p:nvSpPr>
          <p:cNvPr id="36" name="Title">
            <a:extLst>
              <a:ext uri="{FF2B5EF4-FFF2-40B4-BE49-F238E27FC236}">
                <a16:creationId xmlns:a16="http://schemas.microsoft.com/office/drawing/2014/main" id="{0AC6C22A-3845-41BD-B687-450912D0CB4A}"/>
              </a:ext>
            </a:extLst>
          </p:cNvPr>
          <p:cNvSpPr txBox="1"/>
          <p:nvPr/>
        </p:nvSpPr>
        <p:spPr>
          <a:xfrm>
            <a:off x="736700" y="258008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365553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A175E5F3-6643-4ED7-BE4D-DF4D0C087297}"/>
              </a:ext>
            </a:extLst>
          </p:cNvPr>
          <p:cNvSpPr txBox="1"/>
          <p:nvPr/>
        </p:nvSpPr>
        <p:spPr>
          <a:xfrm>
            <a:off x="917583" y="250873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Steel plate defects</a:t>
            </a:r>
          </a:p>
        </p:txBody>
      </p: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2C5A91-7A09-4B2C-A56B-B3A66F390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1253" y="1211786"/>
            <a:ext cx="7529494" cy="5367878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E390EA1-70CF-4D67-A8C6-34F6D576163B}"/>
              </a:ext>
            </a:extLst>
          </p:cNvPr>
          <p:cNvSpPr/>
          <p:nvPr/>
        </p:nvSpPr>
        <p:spPr>
          <a:xfrm>
            <a:off x="2493365" y="1404947"/>
            <a:ext cx="1018572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Crazing</a:t>
            </a:r>
            <a:endParaRPr lang="en-BE" b="1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381D164-CF12-41E3-AE08-8E73C2926803}"/>
              </a:ext>
            </a:extLst>
          </p:cNvPr>
          <p:cNvSpPr/>
          <p:nvPr/>
        </p:nvSpPr>
        <p:spPr>
          <a:xfrm>
            <a:off x="5040003" y="1404947"/>
            <a:ext cx="1288690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Inclusions</a:t>
            </a:r>
            <a:endParaRPr lang="en-BE" b="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4BDF59F-7D4B-4997-B6F7-B8DDD35A6CB5}"/>
              </a:ext>
            </a:extLst>
          </p:cNvPr>
          <p:cNvSpPr/>
          <p:nvPr/>
        </p:nvSpPr>
        <p:spPr>
          <a:xfrm>
            <a:off x="7592063" y="1404947"/>
            <a:ext cx="1288690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Patches</a:t>
            </a:r>
            <a:endParaRPr lang="en-BE" b="1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62CFF2A-48FB-4870-B45E-5F3F5A643A3C}"/>
              </a:ext>
            </a:extLst>
          </p:cNvPr>
          <p:cNvSpPr/>
          <p:nvPr/>
        </p:nvSpPr>
        <p:spPr>
          <a:xfrm>
            <a:off x="7592063" y="4266079"/>
            <a:ext cx="1288690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Pits</a:t>
            </a:r>
            <a:endParaRPr lang="en-BE" b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B56E0D5-E39D-4AA1-95BC-A4BC4A56AB36}"/>
              </a:ext>
            </a:extLst>
          </p:cNvPr>
          <p:cNvSpPr/>
          <p:nvPr/>
        </p:nvSpPr>
        <p:spPr>
          <a:xfrm>
            <a:off x="5096063" y="4278340"/>
            <a:ext cx="1288690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Scratches</a:t>
            </a:r>
            <a:endParaRPr lang="en-BE" b="1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F0B79BF-5F33-4F82-9A22-97BE30609670}"/>
              </a:ext>
            </a:extLst>
          </p:cNvPr>
          <p:cNvSpPr/>
          <p:nvPr/>
        </p:nvSpPr>
        <p:spPr>
          <a:xfrm>
            <a:off x="2527558" y="4266079"/>
            <a:ext cx="1678044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Rolled-in scale</a:t>
            </a:r>
            <a:endParaRPr lang="en-BE" b="1" dirty="0"/>
          </a:p>
        </p:txBody>
      </p:sp>
    </p:spTree>
    <p:extLst>
      <p:ext uri="{BB962C8B-B14F-4D97-AF65-F5344CB8AC3E}">
        <p14:creationId xmlns:p14="http://schemas.microsoft.com/office/powerpoint/2010/main" val="78140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7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4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8">
            <a:extLst>
              <a:ext uri="{FF2B5EF4-FFF2-40B4-BE49-F238E27FC236}">
                <a16:creationId xmlns:a16="http://schemas.microsoft.com/office/drawing/2014/main" id="{B442BC64-F7B1-4626-8788-4D62F7D5DBAD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hoek 8">
            <a:extLst>
              <a:ext uri="{FF2B5EF4-FFF2-40B4-BE49-F238E27FC236}">
                <a16:creationId xmlns:a16="http://schemas.microsoft.com/office/drawing/2014/main" id="{AC5FEBB6-AB82-4B89-AED7-5AA7E17C7A9D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hoek 8">
            <a:extLst>
              <a:ext uri="{FF2B5EF4-FFF2-40B4-BE49-F238E27FC236}">
                <a16:creationId xmlns:a16="http://schemas.microsoft.com/office/drawing/2014/main" id="{BD6CCC1B-1728-491B-BC17-43E28DC74E3C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39762C0-3877-46F3-B578-860466989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7" name="Tekstvak 9">
            <a:extLst>
              <a:ext uri="{FF2B5EF4-FFF2-40B4-BE49-F238E27FC236}">
                <a16:creationId xmlns:a16="http://schemas.microsoft.com/office/drawing/2014/main" id="{6EDBA9E6-1F75-4B5C-B055-5CD2736202DA}"/>
              </a:ext>
            </a:extLst>
          </p:cNvPr>
          <p:cNvSpPr txBox="1"/>
          <p:nvPr/>
        </p:nvSpPr>
        <p:spPr>
          <a:xfrm>
            <a:off x="2707893" y="6150312"/>
            <a:ext cx="677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Part of the pipeline needs to run in production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A38B8E-B404-4215-A8C8-AB3306C67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687244" y="2505075"/>
            <a:ext cx="2446481" cy="2447925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AB59FD03-FD31-4138-8E87-60812233BCA9}"/>
              </a:ext>
            </a:extLst>
          </p:cNvPr>
          <p:cNvSpPr/>
          <p:nvPr/>
        </p:nvSpPr>
        <p:spPr>
          <a:xfrm>
            <a:off x="3317562" y="3497474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C9E4DC9-84F7-40D4-8783-68CBCE9095CC}"/>
              </a:ext>
            </a:extLst>
          </p:cNvPr>
          <p:cNvSpPr/>
          <p:nvPr/>
        </p:nvSpPr>
        <p:spPr>
          <a:xfrm>
            <a:off x="4079504" y="2942288"/>
            <a:ext cx="1784279" cy="16335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Detector</a:t>
            </a:r>
            <a:endParaRPr lang="en-BE" b="1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EEEF6F8-0AE4-4D8B-9C7F-F1288BA58066}"/>
              </a:ext>
            </a:extLst>
          </p:cNvPr>
          <p:cNvSpPr/>
          <p:nvPr/>
        </p:nvSpPr>
        <p:spPr>
          <a:xfrm>
            <a:off x="6792655" y="2942288"/>
            <a:ext cx="1784279" cy="16335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Featurizer</a:t>
            </a:r>
            <a:endParaRPr lang="en-BE" b="1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175A1DC-3D8E-420D-BC4F-1533CFFD5553}"/>
              </a:ext>
            </a:extLst>
          </p:cNvPr>
          <p:cNvSpPr/>
          <p:nvPr/>
        </p:nvSpPr>
        <p:spPr>
          <a:xfrm>
            <a:off x="6017901" y="3497474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5CAB4D-3DCD-4F05-ABB0-26A9FBEE8F5C}"/>
              </a:ext>
            </a:extLst>
          </p:cNvPr>
          <p:cNvSpPr/>
          <p:nvPr/>
        </p:nvSpPr>
        <p:spPr>
          <a:xfrm>
            <a:off x="9605790" y="2942288"/>
            <a:ext cx="1784279" cy="16335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Classifier</a:t>
            </a:r>
            <a:endParaRPr lang="en-BE" b="1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F048D0B-8AD3-4F5A-BF6D-B77880789998}"/>
              </a:ext>
            </a:extLst>
          </p:cNvPr>
          <p:cNvSpPr/>
          <p:nvPr/>
        </p:nvSpPr>
        <p:spPr>
          <a:xfrm>
            <a:off x="8831036" y="3497474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23025963-CF8C-469E-B5DB-8DC78FD56993}"/>
              </a:ext>
            </a:extLst>
          </p:cNvPr>
          <p:cNvSpPr txBox="1"/>
          <p:nvPr/>
        </p:nvSpPr>
        <p:spPr>
          <a:xfrm>
            <a:off x="852280" y="212223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Multi-step pipeline</a:t>
            </a:r>
          </a:p>
        </p:txBody>
      </p:sp>
    </p:spTree>
    <p:extLst>
      <p:ext uri="{BB962C8B-B14F-4D97-AF65-F5344CB8AC3E}">
        <p14:creationId xmlns:p14="http://schemas.microsoft.com/office/powerpoint/2010/main" val="287920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6148" name="Picture 4" descr="Steel crack depth estimation based on 2D images using artificial neural  networks - ScienceDirect">
            <a:extLst>
              <a:ext uri="{FF2B5EF4-FFF2-40B4-BE49-F238E27FC236}">
                <a16:creationId xmlns:a16="http://schemas.microsoft.com/office/drawing/2014/main" id="{95979CAD-2141-4923-A239-C9461DEED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t="37826" r="66522" b="9492"/>
          <a:stretch/>
        </p:blipFill>
        <p:spPr bwMode="auto">
          <a:xfrm>
            <a:off x="1255681" y="2314936"/>
            <a:ext cx="2372810" cy="192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3026314" y="6009041"/>
            <a:ext cx="5727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Simple and effective, but can be fickle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D2947C-A8C3-4D4A-95C0-F02F929200A7}"/>
              </a:ext>
            </a:extLst>
          </p:cNvPr>
          <p:cNvSpPr txBox="1"/>
          <p:nvPr/>
        </p:nvSpPr>
        <p:spPr>
          <a:xfrm>
            <a:off x="1255681" y="4339359"/>
            <a:ext cx="6200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/>
              <a:t>Source: https://doi.org/10.1016/j.aej.2019.10.001</a:t>
            </a:r>
            <a:endParaRPr lang="en-BE" dirty="0"/>
          </a:p>
        </p:txBody>
      </p:sp>
      <p:pic>
        <p:nvPicPr>
          <p:cNvPr id="11" name="Picture 4" descr="Steel crack depth estimation based on 2D images using artificial neural  networks - ScienceDirect">
            <a:extLst>
              <a:ext uri="{FF2B5EF4-FFF2-40B4-BE49-F238E27FC236}">
                <a16:creationId xmlns:a16="http://schemas.microsoft.com/office/drawing/2014/main" id="{00EF305B-6D27-42ED-82E9-A00930C2E3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8" t="38112" r="46833" b="11428"/>
          <a:stretch/>
        </p:blipFill>
        <p:spPr bwMode="auto">
          <a:xfrm>
            <a:off x="4687981" y="2314936"/>
            <a:ext cx="2372809" cy="18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teel crack depth estimation based on 2D images using artificial neural  networks - ScienceDirect">
            <a:extLst>
              <a:ext uri="{FF2B5EF4-FFF2-40B4-BE49-F238E27FC236}">
                <a16:creationId xmlns:a16="http://schemas.microsoft.com/office/drawing/2014/main" id="{57BCC739-54E4-4B19-B76D-437ECA996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20" t="39890" r="7521" b="9650"/>
          <a:stretch/>
        </p:blipFill>
        <p:spPr bwMode="auto">
          <a:xfrm>
            <a:off x="8120280" y="2355447"/>
            <a:ext cx="2372808" cy="18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kstvak 9">
            <a:extLst>
              <a:ext uri="{FF2B5EF4-FFF2-40B4-BE49-F238E27FC236}">
                <a16:creationId xmlns:a16="http://schemas.microsoft.com/office/drawing/2014/main" id="{303F83D0-CF18-479C-877F-BABDB50B1997}"/>
              </a:ext>
            </a:extLst>
          </p:cNvPr>
          <p:cNvSpPr txBox="1"/>
          <p:nvPr/>
        </p:nvSpPr>
        <p:spPr>
          <a:xfrm>
            <a:off x="1168981" y="179570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Original</a:t>
            </a:r>
          </a:p>
        </p:txBody>
      </p:sp>
      <p:sp>
        <p:nvSpPr>
          <p:cNvPr id="17" name="Tekstvak 9">
            <a:extLst>
              <a:ext uri="{FF2B5EF4-FFF2-40B4-BE49-F238E27FC236}">
                <a16:creationId xmlns:a16="http://schemas.microsoft.com/office/drawing/2014/main" id="{BC18AA85-7560-466F-9DE8-F95DE7BCD27A}"/>
              </a:ext>
            </a:extLst>
          </p:cNvPr>
          <p:cNvSpPr txBox="1"/>
          <p:nvPr/>
        </p:nvSpPr>
        <p:spPr>
          <a:xfrm>
            <a:off x="4606958" y="1795703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Grayscale</a:t>
            </a:r>
          </a:p>
        </p:txBody>
      </p:sp>
      <p:sp>
        <p:nvSpPr>
          <p:cNvPr id="18" name="Tekstvak 9">
            <a:extLst>
              <a:ext uri="{FF2B5EF4-FFF2-40B4-BE49-F238E27FC236}">
                <a16:creationId xmlns:a16="http://schemas.microsoft.com/office/drawing/2014/main" id="{E1A1096C-EE34-468D-AC57-352572096EDF}"/>
              </a:ext>
            </a:extLst>
          </p:cNvPr>
          <p:cNvSpPr txBox="1"/>
          <p:nvPr/>
        </p:nvSpPr>
        <p:spPr>
          <a:xfrm>
            <a:off x="8033579" y="179570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Threshold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4FFE6EA6-9112-4E00-812A-79F316A8A86C}"/>
              </a:ext>
            </a:extLst>
          </p:cNvPr>
          <p:cNvSpPr txBox="1"/>
          <p:nvPr/>
        </p:nvSpPr>
        <p:spPr>
          <a:xfrm>
            <a:off x="1051560" y="259488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Detector</a:t>
            </a:r>
          </a:p>
        </p:txBody>
      </p:sp>
    </p:spTree>
    <p:extLst>
      <p:ext uri="{BB962C8B-B14F-4D97-AF65-F5344CB8AC3E}">
        <p14:creationId xmlns:p14="http://schemas.microsoft.com/office/powerpoint/2010/main" val="201932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293568" y="6136847"/>
            <a:ext cx="11647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Features are numerical representation of the data created using our knowledge </a:t>
            </a:r>
          </a:p>
        </p:txBody>
      </p:sp>
      <p:pic>
        <p:nvPicPr>
          <p:cNvPr id="11" name="Picture 4" descr="Steel crack depth estimation based on 2D images using artificial neural  networks - ScienceDirect">
            <a:extLst>
              <a:ext uri="{FF2B5EF4-FFF2-40B4-BE49-F238E27FC236}">
                <a16:creationId xmlns:a16="http://schemas.microsoft.com/office/drawing/2014/main" id="{F45BB2D3-F861-4A08-B6D8-D1DF66A2F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2" t="38998" r="6817" b="7954"/>
          <a:stretch/>
        </p:blipFill>
        <p:spPr bwMode="auto">
          <a:xfrm>
            <a:off x="709980" y="2657817"/>
            <a:ext cx="2248977" cy="193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A76F3FD-04E7-439D-BCF4-8211A463552D}"/>
              </a:ext>
            </a:extLst>
          </p:cNvPr>
          <p:cNvSpPr/>
          <p:nvPr/>
        </p:nvSpPr>
        <p:spPr>
          <a:xfrm>
            <a:off x="3523028" y="2025429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F976BC7-5A1B-4E8E-A202-658963333177}"/>
              </a:ext>
            </a:extLst>
          </p:cNvPr>
          <p:cNvSpPr/>
          <p:nvPr/>
        </p:nvSpPr>
        <p:spPr>
          <a:xfrm>
            <a:off x="3523028" y="2800202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AC0D32C-0610-4B91-A6C0-8746D106E39A}"/>
              </a:ext>
            </a:extLst>
          </p:cNvPr>
          <p:cNvSpPr/>
          <p:nvPr/>
        </p:nvSpPr>
        <p:spPr>
          <a:xfrm>
            <a:off x="3523028" y="3534579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3A9489C-F5B5-4D67-97E1-C3503E431BA1}"/>
              </a:ext>
            </a:extLst>
          </p:cNvPr>
          <p:cNvSpPr/>
          <p:nvPr/>
        </p:nvSpPr>
        <p:spPr>
          <a:xfrm>
            <a:off x="3523028" y="4370905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Tekstvak 9">
            <a:extLst>
              <a:ext uri="{FF2B5EF4-FFF2-40B4-BE49-F238E27FC236}">
                <a16:creationId xmlns:a16="http://schemas.microsoft.com/office/drawing/2014/main" id="{2205C4EA-3415-403D-9552-274049731D9B}"/>
              </a:ext>
            </a:extLst>
          </p:cNvPr>
          <p:cNvSpPr txBox="1"/>
          <p:nvPr/>
        </p:nvSpPr>
        <p:spPr>
          <a:xfrm>
            <a:off x="4272297" y="2025429"/>
            <a:ext cx="241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Size and shape </a:t>
            </a:r>
          </a:p>
        </p:txBody>
      </p:sp>
      <p:sp>
        <p:nvSpPr>
          <p:cNvPr id="20" name="Tekstvak 9">
            <a:extLst>
              <a:ext uri="{FF2B5EF4-FFF2-40B4-BE49-F238E27FC236}">
                <a16:creationId xmlns:a16="http://schemas.microsoft.com/office/drawing/2014/main" id="{5D943E97-F75E-4D5E-AFA1-9FE0AABE8436}"/>
              </a:ext>
            </a:extLst>
          </p:cNvPr>
          <p:cNvSpPr txBox="1"/>
          <p:nvPr/>
        </p:nvSpPr>
        <p:spPr>
          <a:xfrm>
            <a:off x="4272297" y="2800202"/>
            <a:ext cx="3651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Brightness and contrast</a:t>
            </a:r>
          </a:p>
        </p:txBody>
      </p:sp>
      <p:sp>
        <p:nvSpPr>
          <p:cNvPr id="21" name="Tekstvak 9">
            <a:extLst>
              <a:ext uri="{FF2B5EF4-FFF2-40B4-BE49-F238E27FC236}">
                <a16:creationId xmlns:a16="http://schemas.microsoft.com/office/drawing/2014/main" id="{22483B29-A5FC-4B54-9FF8-2D2FB2AA3D37}"/>
              </a:ext>
            </a:extLst>
          </p:cNvPr>
          <p:cNvSpPr txBox="1"/>
          <p:nvPr/>
        </p:nvSpPr>
        <p:spPr>
          <a:xfrm>
            <a:off x="4272297" y="3574975"/>
            <a:ext cx="3033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Materials properties</a:t>
            </a:r>
          </a:p>
        </p:txBody>
      </p:sp>
      <p:sp>
        <p:nvSpPr>
          <p:cNvPr id="23" name="Tekstvak 9">
            <a:extLst>
              <a:ext uri="{FF2B5EF4-FFF2-40B4-BE49-F238E27FC236}">
                <a16:creationId xmlns:a16="http://schemas.microsoft.com/office/drawing/2014/main" id="{A0039144-44E3-44CD-A1FC-F23A3242A6F3}"/>
              </a:ext>
            </a:extLst>
          </p:cNvPr>
          <p:cNvSpPr txBox="1"/>
          <p:nvPr/>
        </p:nvSpPr>
        <p:spPr>
          <a:xfrm>
            <a:off x="4272297" y="4398569"/>
            <a:ext cx="352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Processing information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C82162F-CE59-4183-9E5D-9E7A43913037}"/>
              </a:ext>
            </a:extLst>
          </p:cNvPr>
          <p:cNvSpPr/>
          <p:nvPr/>
        </p:nvSpPr>
        <p:spPr>
          <a:xfrm>
            <a:off x="8298798" y="3167390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5" name="1 tabular">
            <a:extLst>
              <a:ext uri="{FF2B5EF4-FFF2-40B4-BE49-F238E27FC236}">
                <a16:creationId xmlns:a16="http://schemas.microsoft.com/office/drawing/2014/main" id="{DC7E670F-1167-4BD5-AD42-B7EC8832C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447" y="2777117"/>
            <a:ext cx="1321807" cy="1487032"/>
          </a:xfrm>
          <a:prstGeom prst="rect">
            <a:avLst/>
          </a:prstGeom>
          <a:effectLst>
            <a:outerShdw blurRad="152400" dist="38100" dir="4920000" algn="tr" rotWithShape="0">
              <a:prstClr val="black"/>
            </a:outerShdw>
          </a:effectLst>
        </p:spPr>
      </p:pic>
      <p:sp>
        <p:nvSpPr>
          <p:cNvPr id="27" name="Title">
            <a:extLst>
              <a:ext uri="{FF2B5EF4-FFF2-40B4-BE49-F238E27FC236}">
                <a16:creationId xmlns:a16="http://schemas.microsoft.com/office/drawing/2014/main" id="{2656A1D3-897D-43C0-BE63-D86ED41985FA}"/>
              </a:ext>
            </a:extLst>
          </p:cNvPr>
          <p:cNvSpPr txBox="1"/>
          <p:nvPr/>
        </p:nvSpPr>
        <p:spPr>
          <a:xfrm>
            <a:off x="966073" y="326329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Featurizer</a:t>
            </a:r>
            <a:endParaRPr lang="en-US" sz="2800" dirty="0">
              <a:solidFill>
                <a:srgbClr val="002060"/>
              </a:solidFill>
              <a:latin typeface="Rubik SemiBold" pitchFamily="2" charset="-79"/>
              <a:cs typeface="Rubik SemiBold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167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7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4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1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8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3" grpId="0"/>
      <p:bldP spid="24" grpId="0" animBg="1"/>
    </p:bldLst>
  </p:timing>
</p:sld>
</file>

<file path=ppt/theme/theme1.xml><?xml version="1.0" encoding="utf-8"?>
<a:theme xmlns:a="http://schemas.openxmlformats.org/drawingml/2006/main" name="AI4M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4MI" id="{E22D36F4-C463-4351-891D-B1113525A9A1}" vid="{CB218946-3945-4A7B-961D-490C838829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AI4MI</Template>
  <TotalTime>6209</TotalTime>
  <Words>1083</Words>
  <Application>Microsoft Office PowerPoint</Application>
  <PresentationFormat>Widescreen</PresentationFormat>
  <Paragraphs>292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Rubik SemiBold</vt:lpstr>
      <vt:lpstr>Consolas</vt:lpstr>
      <vt:lpstr>Calibri</vt:lpstr>
      <vt:lpstr>Rubik</vt:lpstr>
      <vt:lpstr>Courier New</vt:lpstr>
      <vt:lpstr>Arial</vt:lpstr>
      <vt:lpstr>Calibri Light</vt:lpstr>
      <vt:lpstr>Arial Narrow</vt:lpstr>
      <vt:lpstr>AI4MI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Sluydts</dc:creator>
  <cp:lastModifiedBy>Michael Sluydts</cp:lastModifiedBy>
  <cp:revision>96</cp:revision>
  <dcterms:created xsi:type="dcterms:W3CDTF">2021-08-19T08:48:12Z</dcterms:created>
  <dcterms:modified xsi:type="dcterms:W3CDTF">2021-12-15T16:15:38Z</dcterms:modified>
</cp:coreProperties>
</file>